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sldIdLst>
    <p:sldId id="256" r:id="rId2"/>
    <p:sldId id="302" r:id="rId3"/>
    <p:sldId id="303" r:id="rId4"/>
    <p:sldId id="319" r:id="rId5"/>
    <p:sldId id="317" r:id="rId6"/>
    <p:sldId id="318" r:id="rId7"/>
    <p:sldId id="306" r:id="rId8"/>
    <p:sldId id="305" r:id="rId9"/>
    <p:sldId id="309" r:id="rId10"/>
    <p:sldId id="308" r:id="rId11"/>
    <p:sldId id="313" r:id="rId12"/>
    <p:sldId id="307" r:id="rId13"/>
    <p:sldId id="310" r:id="rId14"/>
    <p:sldId id="311" r:id="rId15"/>
    <p:sldId id="315" r:id="rId16"/>
    <p:sldId id="312" r:id="rId17"/>
    <p:sldId id="314" r:id="rId18"/>
    <p:sldId id="320" r:id="rId19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31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66357" autoAdjust="0"/>
  </p:normalViewPr>
  <p:slideViewPr>
    <p:cSldViewPr snapToGrid="0">
      <p:cViewPr varScale="1">
        <p:scale>
          <a:sx n="52" d="100"/>
          <a:sy n="52" d="100"/>
        </p:scale>
        <p:origin x="2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320DE-0C05-4701-83AE-E80BAE9BDC27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9E4594-AE5E-47C6-8E17-54C1374579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153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&#1078;&#1091;&#1088;&#1085;&#1072;&#1083;-&#1087;&#1095;&#1077;&#1083;&#1086;&#1074;&#1086;&#1076;&#1072;.&#1088;&#1092;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Тема презентации - действия пчеловода при массовой гибели пчёл от отравления.</a:t>
            </a:r>
          </a:p>
          <a:p>
            <a:r>
              <a:rPr lang="ru-RU" dirty="0"/>
              <a:t>На сегодняшний день в соцсетях, есть много информации в виде инструкций и памяток на случай гибели пчел. (Памятка Кузбасского отделения СПР </a:t>
            </a:r>
            <a:r>
              <a:rPr lang="en-US" dirty="0"/>
              <a:t>https://t.me/ruspchelovodbl/632</a:t>
            </a:r>
            <a:r>
              <a:rPr lang="ru-RU" dirty="0"/>
              <a:t>, рекомендации СППР: </a:t>
            </a:r>
            <a:r>
              <a:rPr lang="en-US" dirty="0"/>
              <a:t>https://sppts.org/f/rekomendacii_po_primenniyu_zakonodatelstva_pri_otravlenii_pchel_pesticidami.pdf</a:t>
            </a:r>
            <a:r>
              <a:rPr lang="ru-RU" dirty="0"/>
              <a:t>)</a:t>
            </a:r>
          </a:p>
          <a:p>
            <a:r>
              <a:rPr lang="ru-RU" dirty="0"/>
              <a:t>Все они имеют право на существование и могут оказать хорошую помощь пчеловоду, попавшему в беду.</a:t>
            </a:r>
          </a:p>
          <a:p>
            <a:r>
              <a:rPr lang="ru-RU" dirty="0"/>
              <a:t>Но подавляющее большинство этих инструкций и памяток имеют специфические нюансы свойственны той местности, тому региону, в котором они разработаны.</a:t>
            </a:r>
          </a:p>
          <a:p>
            <a:r>
              <a:rPr lang="ru-RU" dirty="0"/>
              <a:t>В тех регионах, где хорошо налажено взаимодействие общественных объединений с органами исполнительной власти, пчеловоды руководствуются этими инструкциями и памятками и добиваются хороших результатов. Комиссии (рабочие группы) по предотвращению массовой гибели пчёл создаются на основании распоряжений региональных правительств заблаговременно, разрабатываются в каждом муниципальном образовании Положения. </a:t>
            </a:r>
          </a:p>
          <a:p>
            <a:r>
              <a:rPr lang="ru-RU" dirty="0"/>
              <a:t>Но есть регионы, в которых представители таких ведомств, как РСХН, органы внутренних дел, ветеринарные службы отказываются входить в состав комиссии по выявлению причин гибели пчел или всячески затягивают время прибытия на место происшествия.</a:t>
            </a:r>
          </a:p>
          <a:p>
            <a:r>
              <a:rPr lang="ru-RU" dirty="0"/>
              <a:t>Также имеет место быть психологическое состояние пчеловода, обнаружившего массовую гибель пчел на своей пасеке. Многие теряются, не знают, как поступить, с чего начать, куда обратиться и как правильно оформить свои обращения и заявления. </a:t>
            </a:r>
          </a:p>
          <a:p>
            <a:r>
              <a:rPr lang="ru-RU" dirty="0"/>
              <a:t>К таким ситуациям каждый пчеловод должен быть готов. И готовиться к этому нужно заранее.</a:t>
            </a:r>
          </a:p>
          <a:p>
            <a:r>
              <a:rPr lang="ru-RU" dirty="0"/>
              <a:t>Сразу хочу отметить, что сообщать и регистрировать гибель пчел надо делать обязательно! И даже если Вы не собираетесь искать виновного и требовать с него возмещения ущерба, фиксировать факт отравления пчёл необходимо!</a:t>
            </a:r>
          </a:p>
          <a:p>
            <a:r>
              <a:rPr lang="ru-RU" dirty="0"/>
              <a:t>Ну а если Вы полны решимости востребовать с виновника гибели ваших пчёл с полна, то предлагаемая «Памятка о порядке действий пчеловода при гибели пчёл от ядохимикатов» будет хорошим подспорьем в этом деле.</a:t>
            </a:r>
          </a:p>
          <a:p>
            <a:r>
              <a:rPr lang="ru-RU" dirty="0"/>
              <a:t>Мы постарались сделать её краткой лаконичной, информативной, и при этом максимально универсальной для всех регионов страны. В приложении к ней собраны образцы заполнения, шаблоны заявлений и актов. </a:t>
            </a:r>
            <a:br>
              <a:rPr lang="ru-RU" dirty="0"/>
            </a:br>
            <a:r>
              <a:rPr lang="ru-RU" dirty="0"/>
              <a:t>Которые можно заранее распечатать в нужном количестве и хранить на пасеке.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E4594-AE5E-47C6-8E17-54C1374579D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170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Отсутствие паспорта пасеки усложнит Вам процедуру доказывания, что Вы являетесь</a:t>
            </a:r>
            <a:r>
              <a:rPr lang="ru-RU" baseline="0" dirty="0"/>
              <a:t> собственником пасеки.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Отсутствие средств защиты для членов комиссии может послужить основанием для отказа членов комиссии в осмотре пасеки.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Отсутствие средств измерений (весов) может послужить причиной отказа в внесении в акт сведений о количестве меда в рамках, что повлечет трудности или невозможность расчета ущерба по этому показателю.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Принтер на пасеке или в шаговой доступности пригодится. Например, сделать копию акта обследования сразу под подпись, или распечатать испорченный бланк.</a:t>
            </a:r>
            <a:br>
              <a:rPr lang="ru-RU" dirty="0"/>
            </a:br>
            <a:r>
              <a:rPr lang="ru-RU" dirty="0"/>
              <a:t>На весах вы будете взвешивать рамки во время </a:t>
            </a:r>
            <a:r>
              <a:rPr lang="ru-RU" dirty="0" err="1"/>
              <a:t>порамочного</a:t>
            </a:r>
            <a:r>
              <a:rPr lang="ru-RU" dirty="0"/>
              <a:t> осмотра. Они должны быть небольшими и с запасом батареек/аккумуляторов на всю пасеку. </a:t>
            </a:r>
            <a:br>
              <a:rPr lang="ru-RU" dirty="0"/>
            </a:br>
            <a:r>
              <a:rPr lang="ru-RU" dirty="0"/>
              <a:t>Цифровая мыльница с выставленной датой часто лучше съемки на телефон. Этот неловкий момент, когда память телефона закончилась, а снимать дальше надо, в поле сложно решить быстро. 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E4594-AE5E-47C6-8E17-54C1374579D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31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Сервисов много, журнал-пчеловода взят для примера по двум причинам:</a:t>
            </a:r>
            <a:br>
              <a:rPr lang="ru-RU" dirty="0"/>
            </a:br>
            <a:r>
              <a:rPr lang="ru-RU" dirty="0"/>
              <a:t>1. Он не требует</a:t>
            </a:r>
            <a:r>
              <a:rPr lang="en-US" dirty="0"/>
              <a:t> </a:t>
            </a:r>
            <a:r>
              <a:rPr lang="ru-RU" dirty="0"/>
              <a:t>оплаты</a:t>
            </a:r>
            <a:r>
              <a:rPr lang="ru-RU" baseline="0" dirty="0"/>
              <a:t> и/или</a:t>
            </a:r>
            <a:r>
              <a:rPr lang="ru-RU" dirty="0"/>
              <a:t> регистрации. Карту обработок может изучить любой. </a:t>
            </a:r>
            <a:br>
              <a:rPr lang="ru-RU" dirty="0"/>
            </a:br>
            <a:r>
              <a:rPr lang="ru-RU" dirty="0"/>
              <a:t>2. На карте вся страна (есть возможность ограничить показ одним регионом)</a:t>
            </a:r>
            <a:br>
              <a:rPr lang="ru-RU" dirty="0"/>
            </a:br>
            <a:r>
              <a:rPr lang="ru-RU" dirty="0"/>
              <a:t>3. Данные в него попадают из открытых данных из ФГИС Сатурн и каждый рабочий день обновляются. (в будущем периодичность обновление данных сократится до 1 раза в 30 минут)</a:t>
            </a:r>
            <a:r>
              <a:rPr lang="ru-RU" baseline="0" dirty="0"/>
              <a:t> 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  <a:p>
            <a:r>
              <a:rPr lang="ru-RU" dirty="0"/>
              <a:t>При наличии интернета и навыка работы с электронными средствами, через сайт </a:t>
            </a:r>
            <a:r>
              <a:rPr lang="ru-RU" sz="1200" dirty="0">
                <a:hlinkClick r:id="rId3"/>
              </a:rPr>
              <a:t>журнал-</a:t>
            </a:r>
            <a:r>
              <a:rPr lang="ru-RU" sz="1200" dirty="0" err="1">
                <a:hlinkClick r:id="rId3"/>
              </a:rPr>
              <a:t>пчеловода.рф</a:t>
            </a:r>
            <a:r>
              <a:rPr lang="ru-RU" sz="1200" dirty="0"/>
              <a:t> или сайт от</a:t>
            </a:r>
            <a:r>
              <a:rPr lang="ru-RU" dirty="0"/>
              <a:t> ФГИС «Сатурн» https://bee.fgis-saturn.ru/map на карте обработок нужно найти место, где</a:t>
            </a:r>
            <a:r>
              <a:rPr lang="ru-RU" baseline="0" dirty="0"/>
              <a:t> расположена</a:t>
            </a:r>
            <a:r>
              <a:rPr lang="ru-RU" dirty="0"/>
              <a:t> пасека и посмотреть, зарегистрированы ли обработки во ФГИС «Сатурн» в даты гибели пчел.</a:t>
            </a:r>
          </a:p>
          <a:p>
            <a:r>
              <a:rPr lang="ru-RU" dirty="0"/>
              <a:t>Цель:</a:t>
            </a:r>
          </a:p>
          <a:p>
            <a:pPr marL="228600" indent="-228600">
              <a:buAutoNum type="arabicPeriod"/>
            </a:pPr>
            <a:r>
              <a:rPr lang="ru-RU" dirty="0"/>
              <a:t>Установить наименование хозяйства, производящего обработки</a:t>
            </a:r>
          </a:p>
          <a:p>
            <a:pPr marL="228600" indent="-228600">
              <a:buAutoNum type="arabicPeriod"/>
            </a:pPr>
            <a:r>
              <a:rPr lang="ru-RU" dirty="0"/>
              <a:t> Установить наименование применяемого препарата для определения действующего вещества, на наличие которого в последующем будете заказывать исследование подмора пчел в лаборатории .</a:t>
            </a:r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E4594-AE5E-47C6-8E17-54C1374579D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967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/>
              <a:t>Модуль интерактивной карты на сайте журнал-</a:t>
            </a:r>
            <a:r>
              <a:rPr lang="ru-RU" baseline="0" dirty="0" err="1"/>
              <a:t>пчеловода.рф</a:t>
            </a:r>
            <a:r>
              <a:rPr lang="ru-RU" baseline="0" dirty="0"/>
              <a:t> предоставляет возможность просмотра точек с планами по применению пестицидов. Для удобства поиска планов по применению пестицидов есть инструмент фильтрации, который вызывается нажатием на кнопку фильтр в левом верхнем углу карты. Фильтрация происходит по дате выгрузки из открытых данных, региона применения, класса опасности пестицидов для пчёл.  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E4594-AE5E-47C6-8E17-54C1374579D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1670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</a:t>
            </a:r>
            <a:r>
              <a:rPr lang="ru-RU" baseline="0" dirty="0"/>
              <a:t> карте расположено множество точек, они делятся на 2 типа. Пасеки и планы по применению пестицидов. В контексте презентации нас интересуют вторые. Точки различаются по цвету в зависимости от класса опасности пестицида 1-2 класс опасности – красный, 3-«4» - оранжевый, удобрения и безопасные для пчёл пестициды – зелёный. Цвет точки определяется самым опасным пестицидом в перечне пестицидов в плане. На карте, точки расположенные рядом или точки для одного поля могут группироваться. В результате группировки в центре пиктограммы указывается число. Все точки на карте интерактивны, после нажатия на пиктограмму точки вызывается информационное окно с набором данных. Наименование организации, даты начала и окончания плана по применению пестицидов, один, либо несколько наименований пестицидов. Если в плане по применению пестицидов указан кадастровый номером и если у кадастрового номера есть описание границ участка, то появляется кнопка с кадастровым номером. Нажатие на эту кнопку подкрашивает участок. Отдельно стоит остановиться на кнопках с наименованиями пестицидов. Они разделяются по цвету, аналогично цветам точек. Нажатие на наименование пестицида вызывает всплывающее окно с набором данных, в том числе регламентом применения пестицидов.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E4594-AE5E-47C6-8E17-54C1374579D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8654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Набор информации о пестициде. Все пестициды разделены на группы. Гербициды, инсектициды</a:t>
            </a:r>
            <a:r>
              <a:rPr lang="ru-RU" baseline="0" dirty="0"/>
              <a:t>, ф</a:t>
            </a:r>
            <a:r>
              <a:rPr lang="ru-RU" dirty="0"/>
              <a:t>унгициды</a:t>
            </a:r>
            <a:r>
              <a:rPr lang="ru-RU" baseline="0" dirty="0"/>
              <a:t> и иные. Каждый пестицид прошёл государственную сертификацию и получил класс опасности для человека и для пчёл. Для всех препаратов чётко описан регламент по применению. В этот регламент входит Наименование культуры, норма применения, чёткое описание применения, срок, в течении которого сохраняется опасность причинения вреда человеку, а так же описан вредный объект, с которым борется пестицид.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E4594-AE5E-47C6-8E17-54C1374579D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3405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112 в России — единый номер вызова служб экстренного реагирования.</a:t>
            </a:r>
          </a:p>
          <a:p>
            <a:r>
              <a:rPr lang="ru-RU" dirty="0"/>
              <a:t>При наборе номера 112 система-112 выдает оператору, номер телефона, с которого был вызов и местоположение звонившего.</a:t>
            </a:r>
          </a:p>
          <a:p>
            <a:r>
              <a:rPr lang="ru-RU" dirty="0"/>
              <a:t>Звонки по телефону 112 фиксируют обращения граждан и направляют в ведомства,</a:t>
            </a:r>
            <a:r>
              <a:rPr lang="ru-RU" baseline="0" dirty="0"/>
              <a:t> в чьей компетенции находится вопрос. При указании на уничтожение или повреждение имущества, информация должна быть передана в полицию и взята системой на контроль о принятых мерах.</a:t>
            </a:r>
            <a:endParaRPr lang="ru-RU" dirty="0"/>
          </a:p>
          <a:p>
            <a:r>
              <a:rPr lang="ru-RU" dirty="0" smtClean="0"/>
              <a:t>По</a:t>
            </a:r>
            <a:r>
              <a:rPr lang="ru-RU" baseline="0" dirty="0" smtClean="0"/>
              <a:t> поступившим заявлениям по 112 требуется отчетность о принятых мерах и это заставляет сотрудников более внимательно относиться </a:t>
            </a:r>
            <a:r>
              <a:rPr lang="ru-RU" baseline="0" smtClean="0"/>
              <a:t>к заявлениям.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E4594-AE5E-47C6-8E17-54C1374579D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14258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Зафиксировать по возможности, на фото факт гибели пчёл и обзорную фотография пасеки, геолокацию, время, дату, температуру, направление и скорость ветра,  процесс или следы обработки пестицидами на поле.</a:t>
            </a:r>
          </a:p>
          <a:p>
            <a:r>
              <a:rPr lang="ru-RU" dirty="0"/>
              <a:t>Наличие или отсутствие аншлагов (щитов, устанавливаемых по периметру обрабатываемых территорий), с информацией об обработке пестицидами и агрохимикатами;</a:t>
            </a:r>
          </a:p>
          <a:p>
            <a:r>
              <a:rPr lang="ru-RU" dirty="0"/>
              <a:t>При наличии интернета и навыка работы с электронными средствами, через сайт ФГИС «Сатурн» https://bee.fgis-saturn.ru/map на карте обработок найти точку пасеки и посмотреть, зарегистрированы ли обработки в ФГИС «Сатурн» в даты гибели пчел, наименование хозяйства, производящего обработки и применяемого препарата.</a:t>
            </a:r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E4594-AE5E-47C6-8E17-54C1374579D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8900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С заявлениями о массовой гибели пчел в результате применения пестицидов можно обратиться в Россельхознадзор из любого места,  при наличии регистрации на портале Госуслуг, интернета и навыка работы с электронными средствами,  через сайт Россельхознадзор или сайт журнал-пчеловода.рф и сформировать электронное обращение, совершив пошаговые</a:t>
            </a:r>
            <a:r>
              <a:rPr lang="ru-RU" baseline="0" dirty="0"/>
              <a:t> операции, указанные на слайде.</a:t>
            </a:r>
            <a:endParaRPr lang="ru-RU" dirty="0"/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E4594-AE5E-47C6-8E17-54C1374579D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7995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В соответствие со ст. 18 закона о ветеринарии, пчеловод обязан сообщить в ветеринарную службу о массовой гибели животных. Сроков нет, обязанность есть – в течение нескольких дней. </a:t>
            </a:r>
            <a:br>
              <a:rPr lang="ru-RU" dirty="0"/>
            </a:br>
            <a:r>
              <a:rPr lang="ru-RU" dirty="0"/>
              <a:t>Ветеринарная служба должна</a:t>
            </a:r>
            <a:r>
              <a:rPr lang="ru-RU" baseline="0" dirty="0"/>
              <a:t> исключить болезни пчел, как причину массовой гибели пчел.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При обращении необходимо также заявить о дополнительном отборе проб паталогического материала, перги и меда для исследования на наличие следов пестицидов и выдаче указанных проб и направления на исследование заявителю.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«Будет ли у тебя 80 000 на анализы?». «Это не имеет отношения к делу». Местный ветеринар должен сказать, что пчёлы умерли здоровыми.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E4594-AE5E-47C6-8E17-54C1374579D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3650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Даже если отказное, сделать обязательно для суда. ВАЖНО:</a:t>
            </a:r>
            <a:r>
              <a:rPr lang="ru-RU" baseline="0" dirty="0"/>
              <a:t> Причиной обращения указываем не применение пестицидов, а </a:t>
            </a:r>
            <a:r>
              <a:rPr lang="ru-RU" b="1" baseline="0" dirty="0"/>
              <a:t>уничтожение Вашего имущества </a:t>
            </a:r>
            <a:r>
              <a:rPr lang="ru-RU" baseline="0" dirty="0"/>
              <a:t>(пчелосемей в результате отравления). </a:t>
            </a:r>
            <a:r>
              <a:rPr lang="ru-RU" dirty="0"/>
              <a:t>В момент обращения получите номер КУСП. </a:t>
            </a:r>
          </a:p>
          <a:p>
            <a:r>
              <a:rPr lang="ru-RU" dirty="0"/>
              <a:t>При выезде сотрудника полиции Задачей является осмотр места происшествия,</a:t>
            </a:r>
            <a:r>
              <a:rPr lang="ru-RU" baseline="0" dirty="0"/>
              <a:t> установление виновного (не всегда это очевидно), сбор доказательств применения подозреваемым пестицидов и применяемого препарата.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E4594-AE5E-47C6-8E17-54C1374579D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75788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Пытаемся договориться сразу на конкретный день. Если в течение 3 суток комиссия не собрана и выезд не случился, собираем общественную комиссию. Не менее 3 человек, ветеринар желательно. </a:t>
            </a:r>
          </a:p>
          <a:p>
            <a:r>
              <a:rPr lang="ru-RU" dirty="0"/>
              <a:t>Взаимодействие с местными властями – ответственность регионального отделения. Если нет положения о комиссии – инициируйте. Если есть, но не работает – пересматривайте. Если работает, но встречает отпор – жалуйтесь. </a:t>
            </a:r>
          </a:p>
          <a:p>
            <a:r>
              <a:rPr lang="ru-RU" dirty="0"/>
              <a:t>Акт – основной документ для расчёта суммы ущерба. </a:t>
            </a:r>
            <a:br>
              <a:rPr lang="ru-RU" dirty="0"/>
            </a:b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E4594-AE5E-47C6-8E17-54C1374579DA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5786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Акт составляется на пасеке! Не «потом в кабинете». 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Владелец пасеки осуществляет порамочный разбор пчелосемей. Члены комиссии фиксируют количественные данные, вносят сведения в таблицы, содержащейся в акте. Если акт составляет более одной страницы, члены комиссии подписывают каждый лист отдельно. При порамочном разборе пчелосемьи желательно проводить видеофиксацию одним файлом, начиная с идентификации пчелосемьи, фиксируя состояние каждой рамки с двух сторон. В случае отсутствия нумерации ульев, предварительно перед началом работ, нанести идентификационные метки на улья (1,2,3,4…)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E4594-AE5E-47C6-8E17-54C1374579DA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4272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Пробы должны быть тщательно упакованы и скреплены</a:t>
            </a:r>
            <a:r>
              <a:rPr lang="ru-RU" baseline="0" dirty="0"/>
              <a:t> подписями специалистов, производящих отбор. Целостность упаковки нарушать недопустимо. Один экземпляр пробы в течение суток везете в лабораторию, второй (контрольный), оставляете у себя на хранении, в холодильнике.</a:t>
            </a:r>
            <a:endParaRPr lang="ru-RU" dirty="0"/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E4594-AE5E-47C6-8E17-54C1374579DA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356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 связи</a:t>
            </a:r>
            <a:r>
              <a:rPr lang="ru-RU" baseline="0" dirty="0"/>
              <a:t> с действующими ограничениями на проведение проверок, Россельхознадзор не может приступить к внеплановой проверке без согласования прокурора. Для правильного решения прокурора в заявлении необходимо акцентировать внимание не только на неинфекционное отравление животных, но и вред окружающей среде и причинения вреда здоровья жителей.</a:t>
            </a:r>
            <a:endParaRPr lang="ru-RU" dirty="0"/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E4594-AE5E-47C6-8E17-54C1374579DA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3866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E4594-AE5E-47C6-8E17-54C1374579DA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17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19F2D6C-53C4-BE9B-CCCC-89C36AF7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xmlns="" id="{94A2E3D6-8E93-55F0-2E4E-BF52BB233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756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369000-B923-C89B-5BB4-D203D5619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2AF74E5-5D73-C6C8-1DF2-0803E5877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4364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880375-853E-69F6-E478-A82B95584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97E3F7A-3063-CD4C-ED60-10DE079E10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2360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A40F13-DB1E-C9F5-B78D-A2EF28A1C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1564569-A39B-1157-E1C7-6DA046B9F7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6516B0B-2FEE-255F-E550-411FC842C5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A9AF6D5-E2FE-40CD-3BE9-D3ED03151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BEDE32D-1855-84E2-2DD0-DBE719423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428425D-64D2-28E4-F868-4E77056BA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A93A-57F7-4902-89D3-60E10DCDC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255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41B3B5-5A52-FDF7-7B74-B79FE90DC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54A127E-5E38-A253-17D2-012067B1BB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E595200-7716-B5F9-DF6B-42968A3FC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BD057E0-F0CD-1CFE-5375-968CE593C7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FCE4FF5A-1EC4-218F-0D50-B248EE4DA6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76D93A1A-96C8-3AD7-6CE8-FDCDD7F75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CB979B9E-71B5-0A4F-00E7-2DDA5BC5A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F078EBF-84EB-EF43-318B-5DC4DE719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A93A-57F7-4902-89D3-60E10DCDC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337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82F9946-B101-BC4D-55F4-3EE7137FA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CA7B7594-CB48-8BF0-DF3D-96EF9ADF2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08B55BD-A26F-B48E-47F7-B75942D06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31A59D4-6F47-817E-19BD-F04EC5D41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A93A-57F7-4902-89D3-60E10DCDC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637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C98A2AB-05FC-A28B-FF1D-A5C1ED0C4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B25B983-F8C1-31A0-BE44-D0C6FA73E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38FC4E7-CC38-DA58-890C-F4CC869EB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A93A-57F7-4902-89D3-60E10DCDC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831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C78C3E-C997-64EA-4C81-0576AC385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2278C55-36E5-E7AC-F0DA-237E30450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430BB25-580F-BA8D-F993-6A23C76C3A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4692142-42AB-D4D1-4DE2-12ED51390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7CAD2A0-1CF3-0460-4366-EFDDFB565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DC6CBE6-F566-0A81-53EF-7CE643F5B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A93A-57F7-4902-89D3-60E10DCDC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842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8DA878-B6B3-7DB5-54E1-5A81E8A27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1E2C4C82-E274-C132-EB7A-31A024EDC8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23E487A-DAA3-D3D7-01A5-499754CE65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E9119FD-8C2A-F03F-0C1C-30F256DEA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98C3A8D-82C1-D63A-F437-37FEF703E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2A0A27B-E27F-863B-37D5-DA9CD5547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A93A-57F7-4902-89D3-60E10DCDC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959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2B5B0B-A3E8-5400-7FAC-91E8983CF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D09D536-5889-712B-EAAE-E53D7AFD20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C3E6703-B9D6-1C12-0F3C-45B432B70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2730671-D595-1074-F647-6C78B40A1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2A6D3C7-BBA9-3A15-AE25-2DCDD4CA7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A93A-57F7-4902-89D3-60E10DCDC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828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52ED124-57E3-5BAF-3448-1588FFADEB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7770BEA-306C-2708-90B7-872B5A035F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A1E8751-59EC-80D9-52B8-E6A97D364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A4EA2CE-2601-F515-F623-7CC9B1B11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6715478-10A6-1A4D-E3FA-AFAE89DF1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A93A-57F7-4902-89D3-60E10DCDC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96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9E4A20F6-7D3A-2236-275D-297994D2F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AAB3664-5FCA-FFD4-2582-7EA7594A18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D7A5D97-BCFD-5E6D-56F6-E0BE57025D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C1B3BE2-C7A1-851F-83DF-B2736E5E79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4BFE878-581F-E042-4B9D-6DF1472676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DA93A-57F7-4902-89D3-60E10DCDC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1375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fsvps.gov.ru/#js-show-iframe-wrapper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&#1078;&#1091;&#1088;&#1085;&#1072;&#1083;-&#1087;&#1095;&#1077;&#1083;&#1086;&#1074;&#1086;&#1076;&#1072;.&#1088;&#1092;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.me/beemap_bot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s://&#1078;&#1091;&#1088;&#1085;&#1072;&#1083;-&#1087;&#1095;&#1077;&#1083;&#1086;&#1074;&#1086;&#1076;&#1072;.&#1088;&#1092;/index.php/component/tags/tag/pestitsid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hyperlink" Target="https://fsvps.gov.ru/#js-show-iframe-wrapper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VIL11ufa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s://t.me/AAKislitsin" TargetMode="External"/><Relationship Id="rId4" Type="http://schemas.openxmlformats.org/officeDocument/2006/relationships/hyperlink" Target="https://t.me/DolgikhAn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495632-3BFF-03CA-D5EC-52288502AA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pPr algn="ctr"/>
            <a:r>
              <a:rPr lang="en-US" dirty="0"/>
              <a:t> </a:t>
            </a:r>
            <a:r>
              <a:rPr lang="ru-RU" dirty="0"/>
              <a:t>Если вы обнаружили </a:t>
            </a:r>
            <a:br>
              <a:rPr lang="ru-RU" dirty="0"/>
            </a:br>
            <a:r>
              <a:rPr lang="ru-RU" dirty="0"/>
              <a:t>массовую гибель пчёл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8E3DD4F-4406-D85B-52D6-2E4CB8E470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81630"/>
            <a:ext cx="9144000" cy="827087"/>
          </a:xfrm>
        </p:spPr>
        <p:txBody>
          <a:bodyPr/>
          <a:lstStyle/>
          <a:p>
            <a:r>
              <a:rPr lang="ru-RU" dirty="0"/>
              <a:t>Не паниковать, потому что поздно</a:t>
            </a:r>
            <a:br>
              <a:rPr lang="ru-RU" dirty="0"/>
            </a:br>
            <a:r>
              <a:rPr lang="ru-RU" dirty="0"/>
              <a:t>Быстро принимать решения и действовать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xmlns="" id="{480C6774-8069-3B25-C0C3-94D90D6E1FFB}"/>
              </a:ext>
            </a:extLst>
          </p:cNvPr>
          <p:cNvSpPr txBox="1">
            <a:spLocks/>
          </p:cNvSpPr>
          <p:nvPr/>
        </p:nvSpPr>
        <p:spPr>
          <a:xfrm>
            <a:off x="2832670" y="5735492"/>
            <a:ext cx="9144000" cy="827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dirty="0"/>
              <a:t>Иван Вавилов 5К СПР</a:t>
            </a:r>
            <a:br>
              <a:rPr lang="ru-RU" dirty="0"/>
            </a:br>
            <a:r>
              <a:rPr lang="ru-RU" dirty="0"/>
              <a:t>Андрей Долгих, юрист СПР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A99F0D1-D139-E644-F455-A9E8310F50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r="35461"/>
          <a:stretch/>
        </p:blipFill>
        <p:spPr>
          <a:xfrm rot="2807615">
            <a:off x="2459869" y="1947009"/>
            <a:ext cx="745602" cy="8994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8842576-1B78-062A-6104-C3D12A8EF0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r="35461"/>
          <a:stretch/>
        </p:blipFill>
        <p:spPr>
          <a:xfrm rot="13486837">
            <a:off x="8995496" y="1847549"/>
            <a:ext cx="692687" cy="8356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46681FB-053C-9358-B79F-EC42932CC2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2753" y="72744"/>
            <a:ext cx="2929247" cy="69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44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C1B536-F78D-E321-D58F-21F85AFDD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Полезно всегда иметь на пасеке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3F735F5-8561-865E-6C1C-42A48B4A6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Паспорт пасеки (для обращений нужен номер)</a:t>
            </a:r>
          </a:p>
          <a:p>
            <a:r>
              <a:rPr lang="ru-RU" dirty="0"/>
              <a:t>Распечатанную инструкцию </a:t>
            </a:r>
          </a:p>
          <a:p>
            <a:r>
              <a:rPr lang="ru-RU" dirty="0"/>
              <a:t>Контакты местной Администрации, Ветслужбы</a:t>
            </a:r>
          </a:p>
          <a:p>
            <a:r>
              <a:rPr lang="ru-RU" dirty="0"/>
              <a:t>Ссылку на форму обращения РСХН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en-US" dirty="0">
                <a:hlinkClick r:id="rId3"/>
              </a:rPr>
              <a:t>https://fsvps.gov.ru/#js-show-iframe-wrapper</a:t>
            </a:r>
            <a:r>
              <a:rPr lang="ru-RU" dirty="0"/>
              <a:t> </a:t>
            </a:r>
          </a:p>
          <a:p>
            <a:r>
              <a:rPr lang="ru-RU" dirty="0"/>
              <a:t>Пару костюмов для обеспечения безопасности комиссии + перчатки пчеловода + весы + средства фото-видеофиксации</a:t>
            </a:r>
          </a:p>
          <a:p>
            <a:r>
              <a:rPr lang="ru-RU" dirty="0"/>
              <a:t>Выписку из похозяйственной книги текущего года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xmlns="" id="{EB64F702-3AA4-B705-B3D6-FF901B5DBFF9}"/>
              </a:ext>
            </a:extLst>
          </p:cNvPr>
          <p:cNvSpPr/>
          <p:nvPr/>
        </p:nvSpPr>
        <p:spPr>
          <a:xfrm>
            <a:off x="685800" y="4001294"/>
            <a:ext cx="304800" cy="257175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947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595CDF-2E6E-DF30-3280-1D272918C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Полезно научиться заранее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B07F08D-7AA5-ED99-2537-1B3D7A3ECD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188" y="4519912"/>
            <a:ext cx="5370029" cy="1325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Пользоваться сервисами, которые уведомляют об обработках 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xmlns="" id="{80D34654-8E23-DACC-F595-5582406D039D}"/>
              </a:ext>
            </a:extLst>
          </p:cNvPr>
          <p:cNvSpPr/>
          <p:nvPr/>
        </p:nvSpPr>
        <p:spPr>
          <a:xfrm>
            <a:off x="527188" y="5611790"/>
            <a:ext cx="304800" cy="257175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xmlns="" id="{CC5FC9AA-4398-6513-6AFC-4E405FD9EB27}"/>
              </a:ext>
            </a:extLst>
          </p:cNvPr>
          <p:cNvSpPr/>
          <p:nvPr/>
        </p:nvSpPr>
        <p:spPr>
          <a:xfrm>
            <a:off x="629892" y="3166235"/>
            <a:ext cx="304800" cy="257175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90253E5-BDBB-36B3-4CD3-0B02DF40CD07}"/>
              </a:ext>
            </a:extLst>
          </p:cNvPr>
          <p:cNvSpPr txBox="1"/>
          <p:nvPr/>
        </p:nvSpPr>
        <p:spPr>
          <a:xfrm>
            <a:off x="947944" y="2977631"/>
            <a:ext cx="81438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hlinkClick r:id="rId3"/>
              </a:rPr>
              <a:t>журнал-пчеловода.рф</a:t>
            </a:r>
            <a:r>
              <a:rPr lang="ru-RU" sz="2800" dirty="0"/>
              <a:t>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725684C-49AA-6482-FCB1-350E562E6CCA}"/>
              </a:ext>
            </a:extLst>
          </p:cNvPr>
          <p:cNvSpPr txBox="1"/>
          <p:nvPr/>
        </p:nvSpPr>
        <p:spPr>
          <a:xfrm>
            <a:off x="527188" y="1888369"/>
            <a:ext cx="573819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Уметь находить, кто мог потенциально так обработать поля, что это привело к потравам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A6FF61E-BF52-A444-7F62-3FF77296376A}"/>
              </a:ext>
            </a:extLst>
          </p:cNvPr>
          <p:cNvSpPr txBox="1"/>
          <p:nvPr/>
        </p:nvSpPr>
        <p:spPr>
          <a:xfrm>
            <a:off x="904875" y="5419303"/>
            <a:ext cx="41044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800" dirty="0">
                <a:hlinkClick r:id="rId4"/>
              </a:rPr>
              <a:t>https://t.me/beemap_bot</a:t>
            </a:r>
            <a:r>
              <a:rPr lang="ru-RU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72175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BFC65E0-9BA8-9013-62F5-25BBB42F8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DCF8793F-0289-49CC-24C6-954D618A7E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1832" y="2665245"/>
            <a:ext cx="1647235" cy="39922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1695F142-9D9D-0839-3176-9032D29F9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43" y="-66650"/>
            <a:ext cx="10515600" cy="1325563"/>
          </a:xfrm>
        </p:spPr>
        <p:txBody>
          <a:bodyPr/>
          <a:lstStyle/>
          <a:p>
            <a:r>
              <a:rPr lang="ru-RU" dirty="0"/>
              <a:t>Как узнать, кто мог обработать поля?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68E0A93-17FC-281D-D901-C2316C5A0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243" y="1277563"/>
            <a:ext cx="6025954" cy="781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Открываем </a:t>
            </a:r>
            <a:r>
              <a:rPr lang="ru-RU" dirty="0">
                <a:hlinkClick r:id="rId4"/>
              </a:rPr>
              <a:t>журнал-пчеловода.рф   </a:t>
            </a:r>
            <a:endParaRPr lang="ru-RU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F41AAF1B-0A5E-42A0-17DB-72EFA0DB6355}"/>
              </a:ext>
            </a:extLst>
          </p:cNvPr>
          <p:cNvSpPr txBox="1">
            <a:spLocks/>
          </p:cNvSpPr>
          <p:nvPr/>
        </p:nvSpPr>
        <p:spPr>
          <a:xfrm>
            <a:off x="736600" y="2021944"/>
            <a:ext cx="4881519" cy="9939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200" dirty="0"/>
              <a:t>В левом верхнем углу нажимаем на «фильтр»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56A1AFE4-35E2-ED70-CCE2-9909145F714F}"/>
              </a:ext>
            </a:extLst>
          </p:cNvPr>
          <p:cNvSpPr txBox="1">
            <a:spLocks/>
          </p:cNvSpPr>
          <p:nvPr/>
        </p:nvSpPr>
        <p:spPr>
          <a:xfrm>
            <a:off x="1420988" y="3838633"/>
            <a:ext cx="6625045" cy="694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200" dirty="0"/>
              <a:t>Выбираем дату за 1 или 2 дня до МГП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68FB3032-D0C6-9CD9-621A-D5D6898AAD86}"/>
              </a:ext>
            </a:extLst>
          </p:cNvPr>
          <p:cNvSpPr txBox="1">
            <a:spLocks/>
          </p:cNvSpPr>
          <p:nvPr/>
        </p:nvSpPr>
        <p:spPr>
          <a:xfrm>
            <a:off x="1420988" y="4247890"/>
            <a:ext cx="7670075" cy="694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200" dirty="0"/>
              <a:t>Выбираем все классы опасности пестицидов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99CEFF14-71F1-0713-3C1F-F3C71C61A1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8497" y="1028315"/>
            <a:ext cx="5332497" cy="143536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9D02E6EC-22CB-2F3F-D25B-4E1B8F7A1530}"/>
              </a:ext>
            </a:extLst>
          </p:cNvPr>
          <p:cNvSpPr/>
          <p:nvPr/>
        </p:nvSpPr>
        <p:spPr>
          <a:xfrm>
            <a:off x="6204857" y="1989930"/>
            <a:ext cx="1001486" cy="516982"/>
          </a:xfrm>
          <a:prstGeom prst="rect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54EEEA4E-8383-AB82-1912-16F28C0F6AF3}"/>
              </a:ext>
            </a:extLst>
          </p:cNvPr>
          <p:cNvSpPr/>
          <p:nvPr/>
        </p:nvSpPr>
        <p:spPr>
          <a:xfrm>
            <a:off x="8964744" y="2912018"/>
            <a:ext cx="2556695" cy="516982"/>
          </a:xfrm>
          <a:prstGeom prst="rect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AA950356-6759-9610-2E58-C71ECFEE4362}"/>
              </a:ext>
            </a:extLst>
          </p:cNvPr>
          <p:cNvSpPr/>
          <p:nvPr/>
        </p:nvSpPr>
        <p:spPr>
          <a:xfrm>
            <a:off x="8964743" y="3678633"/>
            <a:ext cx="2556695" cy="1037058"/>
          </a:xfrm>
          <a:prstGeom prst="rect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577DD593-00CA-EBCA-682B-89B9AED0D6A3}"/>
              </a:ext>
            </a:extLst>
          </p:cNvPr>
          <p:cNvSpPr/>
          <p:nvPr/>
        </p:nvSpPr>
        <p:spPr>
          <a:xfrm>
            <a:off x="8964743" y="6348549"/>
            <a:ext cx="1823400" cy="386074"/>
          </a:xfrm>
          <a:prstGeom prst="rect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xmlns="" id="{FC203479-7704-D2BB-BA63-4FF9E44FCD3A}"/>
              </a:ext>
            </a:extLst>
          </p:cNvPr>
          <p:cNvSpPr txBox="1">
            <a:spLocks/>
          </p:cNvSpPr>
          <p:nvPr/>
        </p:nvSpPr>
        <p:spPr>
          <a:xfrm>
            <a:off x="1420987" y="4643954"/>
            <a:ext cx="7670075" cy="694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200" dirty="0"/>
              <a:t>Нажимаем «Показать карту»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xmlns="" id="{2D931802-2239-E433-398A-7624671B0211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6298497" y="3170509"/>
            <a:ext cx="2666247" cy="827748"/>
          </a:xfrm>
          <a:prstGeom prst="straightConnector1">
            <a:avLst/>
          </a:prstGeom>
          <a:ln>
            <a:solidFill>
              <a:schemeClr val="accent2"/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xmlns="" id="{ACDAFDE1-7098-33F8-DAEC-1592D565E045}"/>
              </a:ext>
            </a:extLst>
          </p:cNvPr>
          <p:cNvCxnSpPr>
            <a:cxnSpLocks/>
          </p:cNvCxnSpPr>
          <p:nvPr/>
        </p:nvCxnSpPr>
        <p:spPr>
          <a:xfrm flipV="1">
            <a:off x="7183563" y="3963800"/>
            <a:ext cx="2674500" cy="475468"/>
          </a:xfrm>
          <a:prstGeom prst="straightConnector1">
            <a:avLst/>
          </a:prstGeom>
          <a:ln>
            <a:solidFill>
              <a:schemeClr val="accent2"/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xmlns="" id="{04A481A3-FC0B-FD09-4CAB-3FA9E850257F}"/>
              </a:ext>
            </a:extLst>
          </p:cNvPr>
          <p:cNvCxnSpPr>
            <a:cxnSpLocks/>
          </p:cNvCxnSpPr>
          <p:nvPr/>
        </p:nvCxnSpPr>
        <p:spPr>
          <a:xfrm flipV="1">
            <a:off x="7149794" y="4109251"/>
            <a:ext cx="2708269" cy="359682"/>
          </a:xfrm>
          <a:prstGeom prst="straightConnector1">
            <a:avLst/>
          </a:prstGeom>
          <a:ln>
            <a:solidFill>
              <a:schemeClr val="accent2"/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xmlns="" id="{9311AB3C-94D0-DF39-FF9B-10C00151E62E}"/>
              </a:ext>
            </a:extLst>
          </p:cNvPr>
          <p:cNvCxnSpPr>
            <a:cxnSpLocks/>
          </p:cNvCxnSpPr>
          <p:nvPr/>
        </p:nvCxnSpPr>
        <p:spPr>
          <a:xfrm flipV="1">
            <a:off x="7183563" y="4253693"/>
            <a:ext cx="2674500" cy="221290"/>
          </a:xfrm>
          <a:prstGeom prst="straightConnector1">
            <a:avLst/>
          </a:prstGeom>
          <a:ln>
            <a:solidFill>
              <a:schemeClr val="accent2"/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xmlns="" id="{D78A0D02-D06B-805E-9752-4A60F6587B53}"/>
              </a:ext>
            </a:extLst>
          </p:cNvPr>
          <p:cNvCxnSpPr>
            <a:cxnSpLocks/>
          </p:cNvCxnSpPr>
          <p:nvPr/>
        </p:nvCxnSpPr>
        <p:spPr>
          <a:xfrm flipV="1">
            <a:off x="7172264" y="4400501"/>
            <a:ext cx="2685799" cy="82619"/>
          </a:xfrm>
          <a:prstGeom prst="straightConnector1">
            <a:avLst/>
          </a:prstGeom>
          <a:ln>
            <a:solidFill>
              <a:schemeClr val="accent2"/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xmlns="" id="{E820F968-F89F-0C8B-0571-7A3C64C00514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5013960" y="4848525"/>
            <a:ext cx="3950783" cy="1693061"/>
          </a:xfrm>
          <a:prstGeom prst="straightConnector1">
            <a:avLst/>
          </a:prstGeom>
          <a:ln>
            <a:solidFill>
              <a:schemeClr val="accent2"/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xmlns="" id="{95E376D6-1BF3-4337-BD09-5269661A2B6F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5753100" y="2241103"/>
            <a:ext cx="451757" cy="7318"/>
          </a:xfrm>
          <a:prstGeom prst="straightConnector1">
            <a:avLst/>
          </a:prstGeom>
          <a:ln>
            <a:solidFill>
              <a:schemeClr val="accent2"/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xmlns="" id="{63733957-5033-B845-B8E9-37462025AB69}"/>
              </a:ext>
            </a:extLst>
          </p:cNvPr>
          <p:cNvSpPr/>
          <p:nvPr/>
        </p:nvSpPr>
        <p:spPr>
          <a:xfrm>
            <a:off x="309110" y="2103679"/>
            <a:ext cx="360000" cy="360000"/>
          </a:xfrm>
          <a:prstGeom prst="ellipse">
            <a:avLst/>
          </a:prstGeom>
          <a:solidFill>
            <a:srgbClr val="2331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1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xmlns="" id="{80976A66-031E-734A-8249-A081ED8B203B}"/>
              </a:ext>
            </a:extLst>
          </p:cNvPr>
          <p:cNvSpPr/>
          <p:nvPr/>
        </p:nvSpPr>
        <p:spPr>
          <a:xfrm>
            <a:off x="1044104" y="3842058"/>
            <a:ext cx="360000" cy="360000"/>
          </a:xfrm>
          <a:prstGeom prst="ellipse">
            <a:avLst/>
          </a:prstGeom>
          <a:solidFill>
            <a:srgbClr val="2331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2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xmlns="" id="{1DF1B67C-3089-FA35-D08B-F79D7018DB52}"/>
              </a:ext>
            </a:extLst>
          </p:cNvPr>
          <p:cNvCxnSpPr>
            <a:cxnSpLocks/>
          </p:cNvCxnSpPr>
          <p:nvPr/>
        </p:nvCxnSpPr>
        <p:spPr>
          <a:xfrm>
            <a:off x="7172264" y="4532960"/>
            <a:ext cx="2685799" cy="0"/>
          </a:xfrm>
          <a:prstGeom prst="straightConnector1">
            <a:avLst/>
          </a:prstGeom>
          <a:ln>
            <a:solidFill>
              <a:schemeClr val="accent2"/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4327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C6523C1-934A-AFF6-31B5-4E3B86126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3488" y="1020761"/>
            <a:ext cx="3983899" cy="2590623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C1EDEF76-5631-0EC6-E735-744CF57ADAA4}"/>
              </a:ext>
            </a:extLst>
          </p:cNvPr>
          <p:cNvSpPr txBox="1">
            <a:spLocks/>
          </p:cNvSpPr>
          <p:nvPr/>
        </p:nvSpPr>
        <p:spPr>
          <a:xfrm>
            <a:off x="562701" y="1164404"/>
            <a:ext cx="7670075" cy="69432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200" dirty="0"/>
              <a:t>Приближаем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200" dirty="0"/>
              <a:t>Находим точку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55CAE79-D1C1-B647-C851-C8DBF5A11F28}"/>
              </a:ext>
            </a:extLst>
          </p:cNvPr>
          <p:cNvSpPr/>
          <p:nvPr/>
        </p:nvSpPr>
        <p:spPr>
          <a:xfrm>
            <a:off x="4663076" y="1115067"/>
            <a:ext cx="865505" cy="423345"/>
          </a:xfrm>
          <a:prstGeom prst="rect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xmlns="" id="{4BA4FE50-CF70-661E-F2F9-E4636CAB3045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2602138" y="1326740"/>
            <a:ext cx="2060938" cy="151330"/>
          </a:xfrm>
          <a:prstGeom prst="straightConnector1">
            <a:avLst/>
          </a:prstGeom>
          <a:ln>
            <a:solidFill>
              <a:schemeClr val="accent2"/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xmlns="" id="{D56FBBF6-6961-CC3C-0312-6B1C2024A33B}"/>
              </a:ext>
            </a:extLst>
          </p:cNvPr>
          <p:cNvCxnSpPr>
            <a:cxnSpLocks/>
          </p:cNvCxnSpPr>
          <p:nvPr/>
        </p:nvCxnSpPr>
        <p:spPr>
          <a:xfrm>
            <a:off x="2425700" y="1489075"/>
            <a:ext cx="5016501" cy="771524"/>
          </a:xfrm>
          <a:prstGeom prst="straightConnector1">
            <a:avLst/>
          </a:prstGeom>
          <a:ln>
            <a:solidFill>
              <a:schemeClr val="accent2"/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193ABC5D-0C63-A69A-D6C1-BFF5097DCD37}"/>
              </a:ext>
            </a:extLst>
          </p:cNvPr>
          <p:cNvSpPr/>
          <p:nvPr/>
        </p:nvSpPr>
        <p:spPr>
          <a:xfrm>
            <a:off x="7442200" y="1972210"/>
            <a:ext cx="1625599" cy="694326"/>
          </a:xfrm>
          <a:prstGeom prst="rect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xmlns="" id="{14D0170C-16A7-F429-1DB6-28305F9CE1B3}"/>
              </a:ext>
            </a:extLst>
          </p:cNvPr>
          <p:cNvSpPr txBox="1">
            <a:spLocks/>
          </p:cNvSpPr>
          <p:nvPr/>
        </p:nvSpPr>
        <p:spPr>
          <a:xfrm>
            <a:off x="547552" y="4431026"/>
            <a:ext cx="5088800" cy="200972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200" dirty="0"/>
              <a:t>Нажимаем на точку</a:t>
            </a:r>
            <a:br>
              <a:rPr lang="ru-RU" sz="2200" dirty="0"/>
            </a:br>
            <a:r>
              <a:rPr lang="ru-RU" sz="2200" dirty="0"/>
              <a:t>Узнаём даты работ, наименование, кадастровый номер участка и кто планировал обрабатывать.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200" dirty="0"/>
              <a:t>Нажимаем на наименование агрохимиката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22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33BE7B3E-5FF3-A3E5-5B17-EA2B1E6DE1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8300" y="4192848"/>
            <a:ext cx="4743450" cy="22479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65B44104-E103-5DB8-6F80-74F87D89D3BF}"/>
              </a:ext>
            </a:extLst>
          </p:cNvPr>
          <p:cNvSpPr/>
          <p:nvPr/>
        </p:nvSpPr>
        <p:spPr>
          <a:xfrm>
            <a:off x="7835900" y="4431026"/>
            <a:ext cx="1231899" cy="598175"/>
          </a:xfrm>
          <a:prstGeom prst="rect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xmlns="" id="{9D649D81-27F2-07D5-B7C1-9204F1744445}"/>
              </a:ext>
            </a:extLst>
          </p:cNvPr>
          <p:cNvCxnSpPr>
            <a:cxnSpLocks/>
          </p:cNvCxnSpPr>
          <p:nvPr/>
        </p:nvCxnSpPr>
        <p:spPr>
          <a:xfrm flipV="1">
            <a:off x="4397738" y="4730113"/>
            <a:ext cx="3438162" cy="1067804"/>
          </a:xfrm>
          <a:prstGeom prst="straightConnector1">
            <a:avLst/>
          </a:prstGeom>
          <a:ln>
            <a:solidFill>
              <a:schemeClr val="accent2"/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itle 1">
            <a:extLst>
              <a:ext uri="{FF2B5EF4-FFF2-40B4-BE49-F238E27FC236}">
                <a16:creationId xmlns:a16="http://schemas.microsoft.com/office/drawing/2014/main" xmlns="" id="{DB4F5E58-1502-5845-2130-5A312974E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43" y="-66650"/>
            <a:ext cx="10515600" cy="1325563"/>
          </a:xfrm>
        </p:spPr>
        <p:txBody>
          <a:bodyPr/>
          <a:lstStyle/>
          <a:p>
            <a:r>
              <a:rPr lang="ru-RU" dirty="0"/>
              <a:t>Кто, что, где, когда?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xmlns="" id="{5C626BBF-2A69-5735-3D5C-5B79EE17F802}"/>
              </a:ext>
            </a:extLst>
          </p:cNvPr>
          <p:cNvSpPr/>
          <p:nvPr/>
        </p:nvSpPr>
        <p:spPr>
          <a:xfrm>
            <a:off x="172289" y="1260625"/>
            <a:ext cx="360000" cy="360000"/>
          </a:xfrm>
          <a:prstGeom prst="ellipse">
            <a:avLst/>
          </a:prstGeom>
          <a:solidFill>
            <a:srgbClr val="2331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3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xmlns="" id="{4FAD25E4-1AF2-C396-D362-D334854C2AEF}"/>
              </a:ext>
            </a:extLst>
          </p:cNvPr>
          <p:cNvSpPr/>
          <p:nvPr/>
        </p:nvSpPr>
        <p:spPr>
          <a:xfrm>
            <a:off x="150790" y="4391894"/>
            <a:ext cx="360000" cy="360000"/>
          </a:xfrm>
          <a:prstGeom prst="ellipse">
            <a:avLst/>
          </a:prstGeom>
          <a:solidFill>
            <a:srgbClr val="2331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209287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71FD29D-41E2-FEB2-FD79-AFF223D5A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501" y="-192366"/>
            <a:ext cx="10515600" cy="1325563"/>
          </a:xfrm>
        </p:spPr>
        <p:txBody>
          <a:bodyPr/>
          <a:lstStyle/>
          <a:p>
            <a:r>
              <a:rPr lang="ru-RU" dirty="0"/>
              <a:t>Об агрохимикате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2A5DC56-BCF9-80A7-5854-7D1EC15F0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7197" y="278119"/>
            <a:ext cx="5435302" cy="4549775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17FF02E3-F981-EB95-5927-2178DE02B848}"/>
              </a:ext>
            </a:extLst>
          </p:cNvPr>
          <p:cNvSpPr txBox="1">
            <a:spLocks/>
          </p:cNvSpPr>
          <p:nvPr/>
        </p:nvSpPr>
        <p:spPr>
          <a:xfrm>
            <a:off x="673100" y="1407362"/>
            <a:ext cx="4330700" cy="694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200" dirty="0"/>
              <a:t>Класс опасности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xmlns="" id="{01F844BA-815D-DEC1-D79B-CD2AE51429CF}"/>
              </a:ext>
            </a:extLst>
          </p:cNvPr>
          <p:cNvSpPr txBox="1">
            <a:spLocks/>
          </p:cNvSpPr>
          <p:nvPr/>
        </p:nvSpPr>
        <p:spPr>
          <a:xfrm>
            <a:off x="673100" y="2562678"/>
            <a:ext cx="4330700" cy="694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200" dirty="0"/>
              <a:t>Сроки и время обработки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xmlns="" id="{AD2832B7-FCE9-4F6B-2092-6BA0DF146D7A}"/>
              </a:ext>
            </a:extLst>
          </p:cNvPr>
          <p:cNvSpPr txBox="1">
            <a:spLocks/>
          </p:cNvSpPr>
          <p:nvPr/>
        </p:nvSpPr>
        <p:spPr>
          <a:xfrm>
            <a:off x="673100" y="1942882"/>
            <a:ext cx="4330700" cy="694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200" dirty="0"/>
              <a:t>Обрабатываемые культуры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6325CA0D-7B3A-B113-550E-0CAECF0F4157}"/>
              </a:ext>
            </a:extLst>
          </p:cNvPr>
          <p:cNvCxnSpPr>
            <a:cxnSpLocks/>
            <a:endCxn id="13" idx="1"/>
          </p:cNvCxnSpPr>
          <p:nvPr/>
        </p:nvCxnSpPr>
        <p:spPr>
          <a:xfrm flipV="1">
            <a:off x="2933700" y="1113097"/>
            <a:ext cx="6001109" cy="481089"/>
          </a:xfrm>
          <a:prstGeom prst="straightConnector1">
            <a:avLst/>
          </a:prstGeom>
          <a:ln>
            <a:solidFill>
              <a:schemeClr val="accent2"/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5A0FEB63-6E83-8A7E-AA51-3D2D82C77A0D}"/>
              </a:ext>
            </a:extLst>
          </p:cNvPr>
          <p:cNvSpPr/>
          <p:nvPr/>
        </p:nvSpPr>
        <p:spPr>
          <a:xfrm>
            <a:off x="8934809" y="899196"/>
            <a:ext cx="806092" cy="427801"/>
          </a:xfrm>
          <a:prstGeom prst="rect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C27A9821-47BC-95FA-75CE-3275A23F1746}"/>
              </a:ext>
            </a:extLst>
          </p:cNvPr>
          <p:cNvSpPr/>
          <p:nvPr/>
        </p:nvSpPr>
        <p:spPr>
          <a:xfrm>
            <a:off x="7814213" y="1813756"/>
            <a:ext cx="2241191" cy="427801"/>
          </a:xfrm>
          <a:prstGeom prst="rect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8F9FF32D-C644-D764-F191-7EB22A5943EF}"/>
              </a:ext>
            </a:extLst>
          </p:cNvPr>
          <p:cNvSpPr/>
          <p:nvPr/>
        </p:nvSpPr>
        <p:spPr>
          <a:xfrm>
            <a:off x="7478802" y="2417837"/>
            <a:ext cx="4333697" cy="742126"/>
          </a:xfrm>
          <a:prstGeom prst="rect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xmlns="" id="{4BBA15CE-8FB5-FA9E-C237-69F5EE48AB3C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4152900" y="2027657"/>
            <a:ext cx="3661313" cy="163419"/>
          </a:xfrm>
          <a:prstGeom prst="straightConnector1">
            <a:avLst/>
          </a:prstGeom>
          <a:ln>
            <a:solidFill>
              <a:schemeClr val="accent2"/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5B211737-09DC-49EB-72EB-58A13E3B7DA9}"/>
              </a:ext>
            </a:extLst>
          </p:cNvPr>
          <p:cNvCxnSpPr>
            <a:cxnSpLocks/>
            <a:endCxn id="15" idx="1"/>
          </p:cNvCxnSpPr>
          <p:nvPr/>
        </p:nvCxnSpPr>
        <p:spPr>
          <a:xfrm>
            <a:off x="4060047" y="2751781"/>
            <a:ext cx="3418755" cy="37119"/>
          </a:xfrm>
          <a:prstGeom prst="straightConnector1">
            <a:avLst/>
          </a:prstGeom>
          <a:ln>
            <a:solidFill>
              <a:schemeClr val="accent2"/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xmlns="" id="{2777948B-B532-807A-7F87-865A3F4A2B4C}"/>
              </a:ext>
            </a:extLst>
          </p:cNvPr>
          <p:cNvCxnSpPr>
            <a:cxnSpLocks/>
          </p:cNvCxnSpPr>
          <p:nvPr/>
        </p:nvCxnSpPr>
        <p:spPr>
          <a:xfrm>
            <a:off x="4152900" y="2168671"/>
            <a:ext cx="4043509" cy="2416029"/>
          </a:xfrm>
          <a:prstGeom prst="straightConnector1">
            <a:avLst/>
          </a:prstGeom>
          <a:ln>
            <a:solidFill>
              <a:schemeClr val="accent2"/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xmlns="" id="{632E0583-D2B6-3C6D-D0B7-9B3490C99DF6}"/>
              </a:ext>
            </a:extLst>
          </p:cNvPr>
          <p:cNvSpPr txBox="1">
            <a:spLocks/>
          </p:cNvSpPr>
          <p:nvPr/>
        </p:nvSpPr>
        <p:spPr>
          <a:xfrm>
            <a:off x="379501" y="5199496"/>
            <a:ext cx="11113999" cy="69432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200" dirty="0"/>
              <a:t>Если понимаете, что нашли возможную причину МГП, едете/идёте искать табло об обработках на въезде в поле по координатам, фиксируете их наличие/отсутствие.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xmlns="" id="{0349DD39-38E8-0442-8A8E-160F9ABE50F3}"/>
              </a:ext>
            </a:extLst>
          </p:cNvPr>
          <p:cNvSpPr/>
          <p:nvPr/>
        </p:nvSpPr>
        <p:spPr>
          <a:xfrm>
            <a:off x="290696" y="1452561"/>
            <a:ext cx="360000" cy="360000"/>
          </a:xfrm>
          <a:prstGeom prst="ellipse">
            <a:avLst/>
          </a:prstGeom>
          <a:solidFill>
            <a:srgbClr val="2331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5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xmlns="" id="{F37AD15E-7977-9B9D-D1CF-4ED625AA7E11}"/>
              </a:ext>
            </a:extLst>
          </p:cNvPr>
          <p:cNvSpPr txBox="1">
            <a:spLocks/>
          </p:cNvSpPr>
          <p:nvPr/>
        </p:nvSpPr>
        <p:spPr>
          <a:xfrm>
            <a:off x="379501" y="5960692"/>
            <a:ext cx="11113999" cy="694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200" dirty="0"/>
              <a:t>Поищите оповещение в СМИ об этой обработке</a:t>
            </a:r>
          </a:p>
        </p:txBody>
      </p:sp>
    </p:spTree>
    <p:extLst>
      <p:ext uri="{BB962C8B-B14F-4D97-AF65-F5344CB8AC3E}">
        <p14:creationId xmlns:p14="http://schemas.microsoft.com/office/powerpoint/2010/main" val="2396481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0ECAD17-72D9-317B-6D3C-F7DDB9935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174" y="2103437"/>
            <a:ext cx="10515600" cy="1325563"/>
          </a:xfrm>
        </p:spPr>
        <p:txBody>
          <a:bodyPr/>
          <a:lstStyle/>
          <a:p>
            <a:pPr algn="ctr"/>
            <a:r>
              <a:rPr lang="ru-RU" dirty="0"/>
              <a:t>Как действовать при обнаружении </a:t>
            </a:r>
            <a:br>
              <a:rPr lang="ru-RU" dirty="0"/>
            </a:br>
            <a:r>
              <a:rPr lang="ru-RU" dirty="0"/>
              <a:t>массовой гибели пчёл на пасеке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D2C1554-A31B-EF38-2F35-1BA56FE557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9047" y="3794554"/>
            <a:ext cx="5893906" cy="7344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Пошаговые рекомендации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B6BDAB8-A892-6217-0D5C-F41DDC3DDD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2753" y="0"/>
            <a:ext cx="2929247" cy="69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880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EDBA2D-8473-8097-EA2C-6616258A6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661" y="372832"/>
            <a:ext cx="10515600" cy="1325563"/>
          </a:xfrm>
        </p:spPr>
        <p:txBody>
          <a:bodyPr/>
          <a:lstStyle/>
          <a:p>
            <a:r>
              <a:rPr lang="ru-RU" dirty="0"/>
              <a:t>Звоним в </a:t>
            </a:r>
            <a:r>
              <a:rPr lang="ru-RU" sz="6600" dirty="0">
                <a:solidFill>
                  <a:srgbClr val="FF0000"/>
                </a:solidFill>
              </a:rPr>
              <a:t>112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EBE84FC-20C8-2546-9D73-022C47E85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661" y="1929227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Надо сказать </a:t>
            </a:r>
            <a:r>
              <a:rPr lang="ru-RU" sz="3600" b="1" dirty="0"/>
              <a:t>именно это</a:t>
            </a:r>
            <a:r>
              <a:rPr lang="ru-RU" dirty="0"/>
              <a:t>: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«</a:t>
            </a:r>
            <a:r>
              <a:rPr lang="ru-RU" sz="3600" dirty="0"/>
              <a:t>Примите заявление об уничтожении или частичном повреждении имущества (массовой гибели пчёл, принадлежащих пчеловоду на праве собственности) неустановленными лицами»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F74DA36-6B47-68CA-C542-8F1C0AAD6E3F}"/>
              </a:ext>
            </a:extLst>
          </p:cNvPr>
          <p:cNvSpPr txBox="1"/>
          <p:nvPr/>
        </p:nvSpPr>
        <p:spPr>
          <a:xfrm>
            <a:off x="11012556" y="142000"/>
            <a:ext cx="10601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400" dirty="0">
                <a:solidFill>
                  <a:schemeClr val="accent2"/>
                </a:solidFill>
                <a:latin typeface="Arial Narrow" panose="020B0606020202030204" pitchFamily="34" charset="0"/>
              </a:rPr>
              <a:t>Шаг 1</a:t>
            </a:r>
          </a:p>
        </p:txBody>
      </p:sp>
    </p:spTree>
    <p:extLst>
      <p:ext uri="{BB962C8B-B14F-4D97-AF65-F5344CB8AC3E}">
        <p14:creationId xmlns:p14="http://schemas.microsoft.com/office/powerpoint/2010/main" val="1954104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E94AF02-6C45-BC4A-EE5D-24A809E23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5E65D2-476F-268F-67E6-EFB18F43B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661" y="372832"/>
            <a:ext cx="10515600" cy="1325563"/>
          </a:xfrm>
        </p:spPr>
        <p:txBody>
          <a:bodyPr/>
          <a:lstStyle/>
          <a:p>
            <a:r>
              <a:rPr lang="ru-RU" dirty="0"/>
              <a:t>Фиксируем на фото и видео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A3BEC82-6CAD-C092-B23C-92C08010AC56}"/>
              </a:ext>
            </a:extLst>
          </p:cNvPr>
          <p:cNvSpPr txBox="1"/>
          <p:nvPr/>
        </p:nvSpPr>
        <p:spPr>
          <a:xfrm>
            <a:off x="11012556" y="142000"/>
            <a:ext cx="10601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400" dirty="0">
                <a:solidFill>
                  <a:schemeClr val="accent2"/>
                </a:solidFill>
                <a:latin typeface="Arial Narrow" panose="020B0606020202030204" pitchFamily="34" charset="0"/>
              </a:rPr>
              <a:t>Шаг 2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48E5D86B-8F8E-60EC-3507-AC4C4F52B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075" y="1928813"/>
            <a:ext cx="10515600" cy="4351337"/>
          </a:xfrm>
        </p:spPr>
        <p:txBody>
          <a:bodyPr/>
          <a:lstStyle/>
          <a:p>
            <a:r>
              <a:rPr lang="ru-RU" dirty="0"/>
              <a:t>Обзорная фотография пасеки</a:t>
            </a:r>
          </a:p>
          <a:p>
            <a:r>
              <a:rPr lang="ru-RU" dirty="0"/>
              <a:t>Фото гибели каждой семьи</a:t>
            </a:r>
          </a:p>
          <a:p>
            <a:r>
              <a:rPr lang="ru-RU" dirty="0"/>
              <a:t>Геолокация</a:t>
            </a:r>
          </a:p>
          <a:p>
            <a:r>
              <a:rPr lang="ru-RU" dirty="0"/>
              <a:t>Дата</a:t>
            </a:r>
          </a:p>
          <a:p>
            <a:r>
              <a:rPr lang="ru-RU" dirty="0"/>
              <a:t>Время</a:t>
            </a:r>
          </a:p>
          <a:p>
            <a:r>
              <a:rPr lang="ru-RU" dirty="0"/>
              <a:t>Температура окружающего воздуха</a:t>
            </a:r>
          </a:p>
          <a:p>
            <a:r>
              <a:rPr lang="ru-RU" dirty="0"/>
              <a:t>Направление и скорость ветра</a:t>
            </a:r>
          </a:p>
        </p:txBody>
      </p:sp>
    </p:spTree>
    <p:extLst>
      <p:ext uri="{BB962C8B-B14F-4D97-AF65-F5344CB8AC3E}">
        <p14:creationId xmlns:p14="http://schemas.microsoft.com/office/powerpoint/2010/main" val="3178637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A9257DB-835F-A945-7BA6-A878C62AB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BB356B-46C1-5200-F7A1-9C15A8555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71" y="-96050"/>
            <a:ext cx="10515600" cy="1399430"/>
          </a:xfrm>
        </p:spPr>
        <p:txBody>
          <a:bodyPr/>
          <a:lstStyle/>
          <a:p>
            <a:r>
              <a:rPr lang="ru-RU" dirty="0"/>
              <a:t>Обращаемся в РСХН (если есть интернет)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C8A0E20-5275-07C8-1FA1-D8B7D65FB6CF}"/>
              </a:ext>
            </a:extLst>
          </p:cNvPr>
          <p:cNvSpPr txBox="1"/>
          <p:nvPr/>
        </p:nvSpPr>
        <p:spPr>
          <a:xfrm>
            <a:off x="11012556" y="142000"/>
            <a:ext cx="10601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400" dirty="0">
                <a:solidFill>
                  <a:schemeClr val="accent2"/>
                </a:solidFill>
                <a:latin typeface="Arial Narrow" panose="020B0606020202030204" pitchFamily="34" charset="0"/>
              </a:rPr>
              <a:t>Шаг 3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xmlns="" id="{D37FA1CB-0D91-82D4-C097-3A4BA49FE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8433" y="2282791"/>
            <a:ext cx="5844209" cy="4433209"/>
          </a:xfrm>
        </p:spPr>
        <p:txBody>
          <a:bodyPr>
            <a:normAutofit/>
          </a:bodyPr>
          <a:lstStyle/>
          <a:p>
            <a:r>
              <a:rPr lang="ru-RU" sz="2000" dirty="0"/>
              <a:t>Указываем регион</a:t>
            </a:r>
          </a:p>
          <a:p>
            <a:r>
              <a:rPr lang="ru-RU" sz="2000" dirty="0"/>
              <a:t>Категория «Государственный надзор»</a:t>
            </a:r>
          </a:p>
          <a:p>
            <a:r>
              <a:rPr lang="ru-RU" sz="2000" dirty="0"/>
              <a:t>Подкатегория: Федеральный государственный контроль (надзор) </a:t>
            </a:r>
            <a:r>
              <a:rPr lang="ru-RU" sz="1800" dirty="0"/>
              <a:t>в</a:t>
            </a:r>
            <a:r>
              <a:rPr lang="ru-RU" sz="2000" dirty="0"/>
              <a:t> области безопасного обращения с пестицидами и агрохимикатами</a:t>
            </a:r>
          </a:p>
          <a:p>
            <a:r>
              <a:rPr lang="ru-RU" sz="2000" dirty="0"/>
              <a:t>Описать ситуацию с указанием времени, координат пасеки, владельца пасеки, перечислить признаки отравления (возможно, если на карте понятно, кто обрабатывал, предположить причину),</a:t>
            </a:r>
          </a:p>
          <a:p>
            <a:r>
              <a:rPr lang="ru-RU" sz="2000" dirty="0"/>
              <a:t> Подгрузить фото пасеки (10 файлов не больше 10 </a:t>
            </a:r>
            <a:r>
              <a:rPr lang="ru-RU" sz="2000" dirty="0" err="1"/>
              <a:t>мб</a:t>
            </a:r>
            <a:r>
              <a:rPr lang="ru-RU" sz="2000" dirty="0"/>
              <a:t> каждый</a:t>
            </a:r>
          </a:p>
          <a:p>
            <a:r>
              <a:rPr lang="ru-RU" sz="2000" dirty="0"/>
              <a:t>Отправляем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F3631BCB-BA5E-9210-A383-2000CC6DFA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669" y="2327062"/>
            <a:ext cx="4914993" cy="4335275"/>
          </a:xfrm>
          <a:prstGeom prst="rect">
            <a:avLst/>
          </a:prstGeom>
          <a:ln w="28575">
            <a:solidFill>
              <a:schemeClr val="accent2"/>
            </a:solidFill>
            <a:prstDash val="dash"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C2810CEC-6047-1EBF-ECE7-048A8A667821}"/>
              </a:ext>
            </a:extLst>
          </p:cNvPr>
          <p:cNvSpPr txBox="1"/>
          <p:nvPr/>
        </p:nvSpPr>
        <p:spPr>
          <a:xfrm>
            <a:off x="5738994" y="1167577"/>
            <a:ext cx="61683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Открываем форму обращения в РСХН:  </a:t>
            </a:r>
            <a:r>
              <a:rPr lang="en-US" sz="2400" dirty="0">
                <a:hlinkClick r:id="rId4"/>
              </a:rPr>
              <a:t>https://fsvps.gov.ru/#js-show-iframe-wrapper</a:t>
            </a:r>
            <a:r>
              <a:rPr lang="ru-RU" sz="2400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E6B23FF-0049-5428-50E5-B6D2918AA1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669" y="1063302"/>
            <a:ext cx="4914994" cy="104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008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7CF3FB5-AD3A-A0B1-B497-62DBE8CAE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BB135F-4219-CE06-9C66-21E91DD87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5" y="0"/>
            <a:ext cx="10515600" cy="1399430"/>
          </a:xfrm>
        </p:spPr>
        <p:txBody>
          <a:bodyPr/>
          <a:lstStyle/>
          <a:p>
            <a:r>
              <a:rPr lang="ru-RU" dirty="0"/>
              <a:t>Заявляем в ветслужбу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88EE4F9-DFAC-D675-F8DA-9E7C0EF7767B}"/>
              </a:ext>
            </a:extLst>
          </p:cNvPr>
          <p:cNvSpPr txBox="1"/>
          <p:nvPr/>
        </p:nvSpPr>
        <p:spPr>
          <a:xfrm>
            <a:off x="11012556" y="142000"/>
            <a:ext cx="10601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400" dirty="0">
                <a:solidFill>
                  <a:schemeClr val="accent2"/>
                </a:solidFill>
                <a:latin typeface="Arial Narrow" panose="020B0606020202030204" pitchFamily="34" charset="0"/>
              </a:rPr>
              <a:t>Шаг 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A15743D-8FE9-67DE-8B7C-3E2474D5E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304646"/>
            <a:ext cx="5705475" cy="5324475"/>
          </a:xfrm>
          <a:prstGeom prst="rect">
            <a:avLst/>
          </a:prstGeom>
          <a:ln w="19050">
            <a:solidFill>
              <a:schemeClr val="accent2"/>
            </a:solidFill>
            <a:prstDash val="dash"/>
          </a:ln>
        </p:spPr>
      </p:pic>
      <p:sp>
        <p:nvSpPr>
          <p:cNvPr id="8" name="Content Placeholder 5">
            <a:extLst>
              <a:ext uri="{FF2B5EF4-FFF2-40B4-BE49-F238E27FC236}">
                <a16:creationId xmlns:a16="http://schemas.microsoft.com/office/drawing/2014/main" xmlns="" id="{800EA5FD-E19E-C3B0-DC00-CD06ADC31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525" y="1304646"/>
            <a:ext cx="5416826" cy="2279375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Цель: заявить о проблеме</a:t>
            </a:r>
          </a:p>
          <a:p>
            <a:r>
              <a:rPr lang="ru-RU" dirty="0"/>
              <a:t>Это </a:t>
            </a:r>
            <a:r>
              <a:rPr lang="ru-RU" b="1" dirty="0"/>
              <a:t>обязанность</a:t>
            </a:r>
            <a:r>
              <a:rPr lang="ru-RU" dirty="0"/>
              <a:t> пчеловода (КОАП)</a:t>
            </a:r>
          </a:p>
          <a:p>
            <a:r>
              <a:rPr lang="ru-RU" dirty="0"/>
              <a:t>В двух экземплярах пишем</a:t>
            </a:r>
          </a:p>
          <a:p>
            <a:r>
              <a:rPr lang="ru-RU" dirty="0"/>
              <a:t>В момент подачи просим на вашем экземпляре зафиксировать, кто и когда заявление принял. </a:t>
            </a:r>
          </a:p>
        </p:txBody>
      </p:sp>
    </p:spTree>
    <p:extLst>
      <p:ext uri="{BB962C8B-B14F-4D97-AF65-F5344CB8AC3E}">
        <p14:creationId xmlns:p14="http://schemas.microsoft.com/office/powerpoint/2010/main" val="39805904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10F8D55-87CD-B481-4347-1C765E729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C7FE88-FF0F-9FF5-4303-A4A621307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283" y="142000"/>
            <a:ext cx="10515600" cy="1325563"/>
          </a:xfrm>
        </p:spPr>
        <p:txBody>
          <a:bodyPr/>
          <a:lstStyle/>
          <a:p>
            <a:r>
              <a:rPr lang="ru-RU" dirty="0"/>
              <a:t>Заявляем в полицию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1197B55-100E-E95D-9B60-67191129AAA2}"/>
              </a:ext>
            </a:extLst>
          </p:cNvPr>
          <p:cNvSpPr txBox="1"/>
          <p:nvPr/>
        </p:nvSpPr>
        <p:spPr>
          <a:xfrm>
            <a:off x="11012556" y="142000"/>
            <a:ext cx="10601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400" dirty="0">
                <a:solidFill>
                  <a:schemeClr val="accent2"/>
                </a:solidFill>
                <a:latin typeface="Arial Narrow" panose="020B0606020202030204" pitchFamily="34" charset="0"/>
              </a:rPr>
              <a:t>Шаг 5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E2497AB6-9415-5EF2-F71A-9C0111919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853" y="1711847"/>
            <a:ext cx="5416826" cy="2279375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Цель: выезд полиции на осмотр места происшествия (лучше вместе с ветслужбой)</a:t>
            </a:r>
          </a:p>
          <a:p>
            <a:r>
              <a:rPr lang="ru-RU" dirty="0"/>
              <a:t>В двух экземплярах пишем</a:t>
            </a:r>
          </a:p>
          <a:p>
            <a:r>
              <a:rPr lang="ru-RU" dirty="0"/>
              <a:t>В момент подачи просим на вашем экземпляре зафиксировать, кто и когда заявление принял.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D3E0CA2D-C171-C532-8D8E-FBE8BE5B3A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4025" y="549030"/>
            <a:ext cx="6198704" cy="6166970"/>
          </a:xfrm>
          <a:prstGeom prst="rect">
            <a:avLst/>
          </a:prstGeom>
          <a:ln w="19050">
            <a:solidFill>
              <a:schemeClr val="accent2"/>
            </a:solidFill>
            <a:prstDash val="dash"/>
          </a:ln>
        </p:spPr>
      </p:pic>
    </p:spTree>
    <p:extLst>
      <p:ext uri="{BB962C8B-B14F-4D97-AF65-F5344CB8AC3E}">
        <p14:creationId xmlns:p14="http://schemas.microsoft.com/office/powerpoint/2010/main" val="14486407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49BA93A-3C12-CC2E-9B61-21FB8E973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3A698D-33AB-153E-76A2-246917212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283" y="0"/>
            <a:ext cx="10515600" cy="1325563"/>
          </a:xfrm>
        </p:spPr>
        <p:txBody>
          <a:bodyPr/>
          <a:lstStyle/>
          <a:p>
            <a:r>
              <a:rPr lang="ru-RU" dirty="0"/>
              <a:t>Заявляем в администрацию района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5ABDC22-7EAD-5656-1ADE-194FAFB9D689}"/>
              </a:ext>
            </a:extLst>
          </p:cNvPr>
          <p:cNvSpPr txBox="1"/>
          <p:nvPr/>
        </p:nvSpPr>
        <p:spPr>
          <a:xfrm>
            <a:off x="11012556" y="142000"/>
            <a:ext cx="10601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400" dirty="0">
                <a:solidFill>
                  <a:schemeClr val="accent2"/>
                </a:solidFill>
                <a:latin typeface="Arial Narrow" panose="020B0606020202030204" pitchFamily="34" charset="0"/>
              </a:rPr>
              <a:t>Шаг 6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213FD37-7440-D594-2001-74D43968B4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568" y="1300504"/>
            <a:ext cx="5416826" cy="2279375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Цель – выезд комиссии для составления акта</a:t>
            </a:r>
          </a:p>
          <a:p>
            <a:r>
              <a:rPr lang="ru-RU" dirty="0"/>
              <a:t>В двух экземплярах пишем</a:t>
            </a:r>
          </a:p>
          <a:p>
            <a:r>
              <a:rPr lang="ru-RU" dirty="0"/>
              <a:t>В момент подачи просим на вашем экземпляре зафиксировать, кто и когда заявление принял.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AF20DBD8-A2DE-A21E-07A2-80B33BC348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5842" y="1325563"/>
            <a:ext cx="5476875" cy="4886325"/>
          </a:xfrm>
          <a:prstGeom prst="rect">
            <a:avLst/>
          </a:prstGeom>
          <a:ln w="19050">
            <a:solidFill>
              <a:schemeClr val="accent2"/>
            </a:solidFill>
            <a:prstDash val="dash"/>
          </a:ln>
        </p:spPr>
      </p:pic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xmlns="" id="{5EBCCF44-4212-E078-F192-C7ABE3E6FF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657983"/>
              </p:ext>
            </p:extLst>
          </p:nvPr>
        </p:nvGraphicFramePr>
        <p:xfrm>
          <a:off x="389283" y="5589212"/>
          <a:ext cx="2867025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Packager Shell Object" showAsIcon="1" r:id="rId5" imgW="2867106" imgH="514350" progId="Package">
                  <p:embed/>
                </p:oleObj>
              </mc:Choice>
              <mc:Fallback>
                <p:oleObj name="Packager Shell Object" showAsIcon="1" r:id="rId5" imgW="2867106" imgH="514350" progId="Package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xmlns="" id="{5EBCCF44-4212-E078-F192-C7ABE3E6FF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9283" y="5589212"/>
                        <a:ext cx="2867025" cy="51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xmlns="" id="{BAC42DBC-2771-9FC4-C338-EBC67D6B21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3033981"/>
              </p:ext>
            </p:extLst>
          </p:nvPr>
        </p:nvGraphicFramePr>
        <p:xfrm>
          <a:off x="3689349" y="5614090"/>
          <a:ext cx="1647825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Packager Shell Object" showAsIcon="1" r:id="rId7" imgW="1647906" imgH="514350" progId="Package">
                  <p:embed/>
                </p:oleObj>
              </mc:Choice>
              <mc:Fallback>
                <p:oleObj name="Packager Shell Object" showAsIcon="1" r:id="rId7" imgW="1647906" imgH="51435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689349" y="5614090"/>
                        <a:ext cx="1647825" cy="51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xmlns="" id="{7EB04AE3-CEA5-2DE1-70F8-D9C92A04B627}"/>
              </a:ext>
            </a:extLst>
          </p:cNvPr>
          <p:cNvSpPr txBox="1">
            <a:spLocks/>
          </p:cNvSpPr>
          <p:nvPr/>
        </p:nvSpPr>
        <p:spPr>
          <a:xfrm>
            <a:off x="554659" y="5035218"/>
            <a:ext cx="4938644" cy="6060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rgbClr val="00B050"/>
                </a:solidFill>
              </a:rPr>
              <a:t>Примеры положений о комиссиях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BF4F4778-D2EC-B290-5150-AC3164C59CDD}"/>
              </a:ext>
            </a:extLst>
          </p:cNvPr>
          <p:cNvSpPr/>
          <p:nvPr/>
        </p:nvSpPr>
        <p:spPr>
          <a:xfrm>
            <a:off x="389283" y="5008709"/>
            <a:ext cx="5104020" cy="1219200"/>
          </a:xfrm>
          <a:prstGeom prst="rect">
            <a:avLst/>
          </a:prstGeom>
          <a:noFill/>
          <a:ln w="190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019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514B3C0-AA0A-3472-8484-DDAF32E68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F72A47C-A95A-8A41-0107-78FCC4550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71" y="-160717"/>
            <a:ext cx="10515600" cy="1325563"/>
          </a:xfrm>
        </p:spPr>
        <p:txBody>
          <a:bodyPr/>
          <a:lstStyle/>
          <a:p>
            <a:r>
              <a:rPr lang="ru-RU" dirty="0"/>
              <a:t>Составляем акт с комиссией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53F7226-54FC-3E89-D5C1-85FCA728716E}"/>
              </a:ext>
            </a:extLst>
          </p:cNvPr>
          <p:cNvSpPr txBox="1"/>
          <p:nvPr/>
        </p:nvSpPr>
        <p:spPr>
          <a:xfrm>
            <a:off x="11012556" y="142000"/>
            <a:ext cx="10601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400" dirty="0">
                <a:solidFill>
                  <a:schemeClr val="accent2"/>
                </a:solidFill>
                <a:latin typeface="Arial Narrow" panose="020B0606020202030204" pitchFamily="34" charset="0"/>
              </a:rPr>
              <a:t>Шаг 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645C2D1-5A75-25AB-C65F-DB02F9DCAE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45" y="978045"/>
            <a:ext cx="4834973" cy="5649284"/>
          </a:xfrm>
          <a:prstGeom prst="rect">
            <a:avLst/>
          </a:prstGeom>
          <a:ln w="19050">
            <a:solidFill>
              <a:schemeClr val="accent2"/>
            </a:solidFill>
            <a:prstDash val="dash"/>
          </a:ln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xmlns="" id="{34CEB995-CEC2-5CBA-2681-CDCDE50821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192412" y="2281376"/>
            <a:ext cx="6880320" cy="4351338"/>
          </a:xfrm>
          <a:ln w="19050">
            <a:solidFill>
              <a:schemeClr val="accent2"/>
            </a:solidFill>
            <a:prstDash val="dash"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1F42CD0-AD1B-24F1-C1FC-D12DE2B4701F}"/>
              </a:ext>
            </a:extLst>
          </p:cNvPr>
          <p:cNvSpPr txBox="1"/>
          <p:nvPr/>
        </p:nvSpPr>
        <p:spPr>
          <a:xfrm>
            <a:off x="4638259" y="842356"/>
            <a:ext cx="743447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400" dirty="0"/>
              <a:t>Порамочный осмотр</a:t>
            </a:r>
          </a:p>
          <a:p>
            <a:pPr algn="r"/>
            <a:r>
              <a:rPr lang="ru-RU" sz="2400" dirty="0"/>
              <a:t>Цель: зафиксировать </a:t>
            </a:r>
            <a:r>
              <a:rPr lang="ru-RU" sz="2400" b="1" dirty="0"/>
              <a:t>максимум</a:t>
            </a:r>
            <a:r>
              <a:rPr lang="ru-RU" sz="2400" dirty="0"/>
              <a:t>, не торопитесь </a:t>
            </a:r>
            <a:br>
              <a:rPr lang="ru-RU" sz="2400" dirty="0"/>
            </a:br>
            <a:r>
              <a:rPr lang="ru-RU" sz="2400" dirty="0"/>
              <a:t>Таблицу подписываем на каждой странице</a:t>
            </a:r>
          </a:p>
        </p:txBody>
      </p:sp>
    </p:spTree>
    <p:extLst>
      <p:ext uri="{BB962C8B-B14F-4D97-AF65-F5344CB8AC3E}">
        <p14:creationId xmlns:p14="http://schemas.microsoft.com/office/powerpoint/2010/main" val="1409413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3E972CAE-2897-7590-9503-EF332BDB8685}"/>
              </a:ext>
            </a:extLst>
          </p:cNvPr>
          <p:cNvSpPr txBox="1">
            <a:spLocks/>
          </p:cNvSpPr>
          <p:nvPr/>
        </p:nvSpPr>
        <p:spPr>
          <a:xfrm>
            <a:off x="838200" y="2040333"/>
            <a:ext cx="10515600" cy="27773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Обязательные пробы отбирает ветслужба при осмотре</a:t>
            </a:r>
          </a:p>
          <a:p>
            <a:r>
              <a:rPr lang="ru-RU" dirty="0"/>
              <a:t>Просим отобрать по всем правилам дополнительно 2 пробы для исследований на пестициды</a:t>
            </a:r>
          </a:p>
          <a:p>
            <a:r>
              <a:rPr lang="ru-RU" dirty="0"/>
              <a:t>Отправляем самостоятельно за свой счёт в аккредитованную лабораторию </a:t>
            </a:r>
          </a:p>
          <a:p>
            <a:endParaRPr lang="ru-RU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xmlns="" id="{AF58862D-698B-0DC4-BC6C-C17ED1FE4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4004"/>
            <a:ext cx="10515600" cy="1325563"/>
          </a:xfrm>
        </p:spPr>
        <p:txBody>
          <a:bodyPr/>
          <a:lstStyle/>
          <a:p>
            <a:r>
              <a:rPr lang="ru-RU" dirty="0"/>
              <a:t>Пробы</a:t>
            </a:r>
          </a:p>
        </p:txBody>
      </p:sp>
    </p:spTree>
    <p:extLst>
      <p:ext uri="{BB962C8B-B14F-4D97-AF65-F5344CB8AC3E}">
        <p14:creationId xmlns:p14="http://schemas.microsoft.com/office/powerpoint/2010/main" val="17843428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9FA3E9-1658-3586-9732-978EB81BB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355"/>
            <a:ext cx="10515600" cy="1325563"/>
          </a:xfrm>
        </p:spPr>
        <p:txBody>
          <a:bodyPr/>
          <a:lstStyle/>
          <a:p>
            <a:r>
              <a:rPr lang="ru-RU" dirty="0"/>
              <a:t>Порядок проведения обследования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6FB7B46-BB9D-539D-6419-295D7C126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182" y="1507918"/>
            <a:ext cx="10515600" cy="5032375"/>
          </a:xfrm>
        </p:spPr>
        <p:txBody>
          <a:bodyPr>
            <a:normAutofit fontScale="85000" lnSpcReduction="10000"/>
          </a:bodyPr>
          <a:lstStyle/>
          <a:p>
            <a:pPr indent="450215" algn="just">
              <a:buNone/>
            </a:pPr>
            <a: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1. Порядок проведения обследования пасеки (далее - порядок) устанавливает порядок проведения обследования пасеки в целях объективного и комиссионного первичного учета в случае массовой гибели пчел для последующей оценке нанесенного ущерба.</a:t>
            </a:r>
            <a:r>
              <a:rPr lang="ru-RU" sz="1800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buNone/>
            </a:pPr>
            <a: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2. Владелец пасеки, по результатам обследования пасеки специалистами госветслужбы района, при подозрении на отравление пчел, вправе обратиться в администрацию сельского совета для комиссионного обследования в целях объективного учета первичных данных нанесенного ущерба.</a:t>
            </a:r>
          </a:p>
          <a:p>
            <a:pPr indent="450215" algn="just">
              <a:buNone/>
            </a:pPr>
            <a: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3. Обращение владельца пасеки регистрируется в утверждённом журнале и назначается дата и время проведения обследования.</a:t>
            </a:r>
          </a:p>
          <a:p>
            <a:pPr indent="450215" algn="just">
              <a:buNone/>
            </a:pPr>
            <a: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4. Владелец пасеки обеспечивает членов комиссии необходимой чистой и продезинфицированной защитной спецодеждой (защитная пчеловодная куртка или комбинезон, лицевая маска, защитные перчатки). </a:t>
            </a:r>
          </a:p>
          <a:p>
            <a:pPr indent="450215" algn="just">
              <a:buNone/>
            </a:pPr>
            <a: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5. При невыполнении владельцем пасеки необходимых условий безопасности и биозащиты комиссия вправе отказать в проведении обследования с указанием причин в журнале регистрации. </a:t>
            </a:r>
          </a:p>
          <a:p>
            <a:pPr indent="450215" algn="just">
              <a:buNone/>
            </a:pPr>
            <a: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6. При проведении обследования владельцем пасеки предоставляются необходимые технические устройства для первичной оценки ущерба (весы, фото-видеокамера и т.д.). </a:t>
            </a:r>
          </a:p>
          <a:p>
            <a:pPr indent="450215" algn="just">
              <a:buNone/>
            </a:pPr>
            <a: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7. Проведение работ. Владелец пасеки осуществляет порамочный разбор пчелосемей. Члены комиссии фиксируют количественные данные, согласно таблицы, содержащейся в акте. При порамочном разборе пчелосемьи желательно проводить видеофиксацию одним файлом, начиная с идентификации пчелосемьи, фиксируя состояние каждой рамки с двух сторон. В случае отсутствия нумерации ульев, предварительно перед началом работ, нанести идентификационные метки на улья (1,2,3,4…).</a:t>
            </a:r>
          </a:p>
          <a:p>
            <a:pPr indent="0" algn="just">
              <a:buNone/>
            </a:pPr>
            <a: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    8.   По окончанию обследования составляется акт установленной формы не менее 2-х экземпляров. Страницы акта пронумеровать. Один экземпляр остается в администрации сельского совета и хранится не менее 3-х лет.</a:t>
            </a:r>
          </a:p>
        </p:txBody>
      </p:sp>
    </p:spTree>
    <p:extLst>
      <p:ext uri="{BB962C8B-B14F-4D97-AF65-F5344CB8AC3E}">
        <p14:creationId xmlns:p14="http://schemas.microsoft.com/office/powerpoint/2010/main" val="11779803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167FD10-E057-8348-35E5-E04114637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FD44A7-2468-860C-A220-9BE431286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283" y="0"/>
            <a:ext cx="10515600" cy="1325563"/>
          </a:xfrm>
        </p:spPr>
        <p:txBody>
          <a:bodyPr/>
          <a:lstStyle/>
          <a:p>
            <a:r>
              <a:rPr lang="ru-RU" dirty="0"/>
              <a:t>Прокуратура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5016E4E-B3AA-51B3-D825-82BB08061D39}"/>
              </a:ext>
            </a:extLst>
          </p:cNvPr>
          <p:cNvSpPr txBox="1"/>
          <p:nvPr/>
        </p:nvSpPr>
        <p:spPr>
          <a:xfrm>
            <a:off x="11012556" y="142000"/>
            <a:ext cx="10601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400" dirty="0">
                <a:solidFill>
                  <a:schemeClr val="accent2"/>
                </a:solidFill>
                <a:latin typeface="Arial Narrow" panose="020B0606020202030204" pitchFamily="34" charset="0"/>
              </a:rPr>
              <a:t>Шаг 8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xmlns="" id="{9EBA6587-339B-9A5F-8AFF-213B5456E028}"/>
              </a:ext>
            </a:extLst>
          </p:cNvPr>
          <p:cNvSpPr txBox="1">
            <a:spLocks/>
          </p:cNvSpPr>
          <p:nvPr/>
        </p:nvSpPr>
        <p:spPr>
          <a:xfrm>
            <a:off x="389283" y="1491004"/>
            <a:ext cx="5416826" cy="227937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Цель – внеплановая проверка организации, предположительно виновной в МГП</a:t>
            </a:r>
          </a:p>
          <a:p>
            <a:r>
              <a:rPr lang="ru-RU" dirty="0"/>
              <a:t>В двух экземплярах пишем</a:t>
            </a:r>
          </a:p>
          <a:p>
            <a:r>
              <a:rPr lang="ru-RU" dirty="0"/>
              <a:t>В момент подачи просим на вашем экземпляре зафиксировать, кто и когда заявление принял.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794B35D2-B737-B9BD-8EFE-F90011E889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5893" y="474839"/>
            <a:ext cx="4237044" cy="590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5879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3689A29-BBCF-EAC6-8F33-CC8040F2F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650" y="321635"/>
            <a:ext cx="10515600" cy="1325563"/>
          </a:xfrm>
        </p:spPr>
        <p:txBody>
          <a:bodyPr/>
          <a:lstStyle/>
          <a:p>
            <a:r>
              <a:rPr lang="ru-RU" dirty="0"/>
              <a:t>Последний слайд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FFA43A3-C094-8F3B-E954-6B8E4A1E15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888328"/>
            <a:ext cx="10331450" cy="134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Создание межведомственной комиссии – дело не одного дня и результат регулярного диалога с ведомствами.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796F3477-D6C8-3513-12B5-E48E5B2114F7}"/>
              </a:ext>
            </a:extLst>
          </p:cNvPr>
          <p:cNvSpPr txBox="1">
            <a:spLocks/>
          </p:cNvSpPr>
          <p:nvPr/>
        </p:nvSpPr>
        <p:spPr>
          <a:xfrm>
            <a:off x="787400" y="3940014"/>
            <a:ext cx="10515600" cy="993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dirty="0"/>
              <a:t>Участвуйте в работе организаций пчеловодов!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CB9E406-8D4A-CE67-84A0-C79B01308C3A}"/>
              </a:ext>
            </a:extLst>
          </p:cNvPr>
          <p:cNvSpPr txBox="1"/>
          <p:nvPr/>
        </p:nvSpPr>
        <p:spPr>
          <a:xfrm>
            <a:off x="8839200" y="2739295"/>
            <a:ext cx="28829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4000" dirty="0"/>
              <a:t>Действуйте!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05F7C8C-8458-44A6-61EA-BAEDA1C6CBB2}"/>
              </a:ext>
            </a:extLst>
          </p:cNvPr>
          <p:cNvSpPr txBox="1"/>
          <p:nvPr/>
        </p:nvSpPr>
        <p:spPr>
          <a:xfrm>
            <a:off x="8191500" y="4314825"/>
            <a:ext cx="3784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4000" dirty="0"/>
              <a:t>Вместе проще!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E43321F-E346-1645-BA69-F25E451E010B}"/>
              </a:ext>
            </a:extLst>
          </p:cNvPr>
          <p:cNvSpPr txBox="1"/>
          <p:nvPr/>
        </p:nvSpPr>
        <p:spPr>
          <a:xfrm>
            <a:off x="4191000" y="5642997"/>
            <a:ext cx="74803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dirty="0"/>
              <a:t>Иван Вавилов: </a:t>
            </a:r>
            <a:r>
              <a:rPr lang="en-US" dirty="0">
                <a:hlinkClick r:id="rId3"/>
              </a:rPr>
              <a:t>https://t.me/VIL11ufa</a:t>
            </a:r>
            <a:endParaRPr lang="ru-RU" dirty="0"/>
          </a:p>
          <a:p>
            <a:pPr algn="r"/>
            <a:r>
              <a:rPr lang="ru-RU" dirty="0"/>
              <a:t>Андрей Долгих: </a:t>
            </a:r>
            <a:r>
              <a:rPr lang="en-US" dirty="0">
                <a:hlinkClick r:id="rId4"/>
              </a:rPr>
              <a:t>https://t.me/DolgikhAnd</a:t>
            </a:r>
            <a:endParaRPr lang="ru-RU" dirty="0"/>
          </a:p>
          <a:p>
            <a:pPr algn="r"/>
            <a:r>
              <a:rPr lang="ru-RU" dirty="0"/>
              <a:t>Андрей Кислицин: </a:t>
            </a:r>
            <a:r>
              <a:rPr lang="en-US" dirty="0">
                <a:hlinkClick r:id="rId5"/>
              </a:rPr>
              <a:t>https://t.me/AAKislitsin</a:t>
            </a:r>
            <a:r>
              <a:rPr lang="ru-RU" dirty="0"/>
              <a:t>   </a:t>
            </a:r>
          </a:p>
          <a:p>
            <a:pPr algn="r"/>
            <a:endParaRPr lang="ru-RU" dirty="0"/>
          </a:p>
          <a:p>
            <a:pPr algn="r"/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AA09D28-2630-8DB6-950A-84E451063ACB}"/>
              </a:ext>
            </a:extLst>
          </p:cNvPr>
          <p:cNvSpPr txBox="1"/>
          <p:nvPr/>
        </p:nvSpPr>
        <p:spPr>
          <a:xfrm>
            <a:off x="114300" y="1723255"/>
            <a:ext cx="5715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200" dirty="0">
                <a:solidFill>
                  <a:srgbClr val="00B050"/>
                </a:solidFill>
                <a:latin typeface="Arial Narrow" panose="020B0606020202030204" pitchFamily="34" charset="0"/>
              </a:rPr>
              <a:t>1</a:t>
            </a:r>
            <a:endParaRPr lang="ru-RU" sz="7200" dirty="0">
              <a:solidFill>
                <a:srgbClr val="00B05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0DD15E64-58CB-C5BD-6CEA-6C083DE34031}"/>
              </a:ext>
            </a:extLst>
          </p:cNvPr>
          <p:cNvSpPr txBox="1"/>
          <p:nvPr/>
        </p:nvSpPr>
        <p:spPr>
          <a:xfrm>
            <a:off x="215900" y="3714661"/>
            <a:ext cx="5715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200" dirty="0">
                <a:solidFill>
                  <a:srgbClr val="00B050"/>
                </a:solidFill>
                <a:latin typeface="Arial Narrow" panose="020B0606020202030204" pitchFamily="34" charset="0"/>
              </a:rPr>
              <a:t>2</a:t>
            </a:r>
            <a:endParaRPr lang="ru-RU" sz="7200" dirty="0">
              <a:solidFill>
                <a:srgbClr val="00B050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0051A2AC-ABDA-B872-A9DE-BB47F76C4C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62753" y="84682"/>
            <a:ext cx="2929247" cy="69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797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Candara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8869</TotalTime>
  <Words>2193</Words>
  <Application>Microsoft Office PowerPoint</Application>
  <PresentationFormat>Широкоэкранный</PresentationFormat>
  <Paragraphs>174</Paragraphs>
  <Slides>18</Slides>
  <Notes>16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Arial</vt:lpstr>
      <vt:lpstr>Arial Narrow</vt:lpstr>
      <vt:lpstr>Calibri</vt:lpstr>
      <vt:lpstr>Candara</vt:lpstr>
      <vt:lpstr>Segoe UI Light</vt:lpstr>
      <vt:lpstr>Times New Roman</vt:lpstr>
      <vt:lpstr>Office Theme</vt:lpstr>
      <vt:lpstr>Packager Shell Object</vt:lpstr>
      <vt:lpstr> Если вы обнаружили  массовую гибель пчёл</vt:lpstr>
      <vt:lpstr>Полезно всегда иметь на пасеке</vt:lpstr>
      <vt:lpstr>Полезно научиться заранее</vt:lpstr>
      <vt:lpstr>Как узнать, кто мог обработать поля?</vt:lpstr>
      <vt:lpstr>Кто, что, где, когда?</vt:lpstr>
      <vt:lpstr>Об агрохимикате</vt:lpstr>
      <vt:lpstr>Как действовать при обнаружении  массовой гибели пчёл на пасеке</vt:lpstr>
      <vt:lpstr>Звоним в 112</vt:lpstr>
      <vt:lpstr>Фиксируем на фото и видео</vt:lpstr>
      <vt:lpstr>Обращаемся в РСХН (если есть интернет)</vt:lpstr>
      <vt:lpstr>Заявляем в ветслужбу</vt:lpstr>
      <vt:lpstr>Заявляем в полицию</vt:lpstr>
      <vt:lpstr>Заявляем в администрацию района</vt:lpstr>
      <vt:lpstr>Составляем акт с комиссией</vt:lpstr>
      <vt:lpstr>Пробы</vt:lpstr>
      <vt:lpstr>Порядок проведения обследования</vt:lpstr>
      <vt:lpstr>Прокуратура</vt:lpstr>
      <vt:lpstr>Последний слайд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Если вы обнаружили  массовую гибель пчёл</dc:title>
  <dc:creator>Екатерина Николаева</dc:creator>
  <cp:lastModifiedBy>Temida</cp:lastModifiedBy>
  <cp:revision>23</cp:revision>
  <dcterms:created xsi:type="dcterms:W3CDTF">2025-04-11T18:52:34Z</dcterms:created>
  <dcterms:modified xsi:type="dcterms:W3CDTF">2025-05-12T11:22:56Z</dcterms:modified>
</cp:coreProperties>
</file>